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2" r:id="rId2"/>
    <p:sldId id="291" r:id="rId3"/>
    <p:sldId id="290" r:id="rId4"/>
    <p:sldId id="286" r:id="rId5"/>
    <p:sldId id="258" r:id="rId6"/>
    <p:sldId id="289" r:id="rId7"/>
    <p:sldId id="283" r:id="rId8"/>
    <p:sldId id="464" r:id="rId9"/>
    <p:sldId id="459" r:id="rId10"/>
    <p:sldId id="458" r:id="rId11"/>
    <p:sldId id="457" r:id="rId12"/>
    <p:sldId id="460" r:id="rId13"/>
    <p:sldId id="461" r:id="rId14"/>
    <p:sldId id="462" r:id="rId15"/>
    <p:sldId id="463" r:id="rId16"/>
    <p:sldId id="292" r:id="rId17"/>
    <p:sldId id="454" r:id="rId18"/>
    <p:sldId id="465" r:id="rId19"/>
    <p:sldId id="277" r:id="rId20"/>
    <p:sldId id="278" r:id="rId21"/>
    <p:sldId id="279" r:id="rId22"/>
    <p:sldId id="319" r:id="rId23"/>
    <p:sldId id="320" r:id="rId24"/>
    <p:sldId id="266" r:id="rId25"/>
    <p:sldId id="456" r:id="rId26"/>
    <p:sldId id="443" r:id="rId27"/>
    <p:sldId id="304" r:id="rId28"/>
    <p:sldId id="446" r:id="rId29"/>
    <p:sldId id="275" r:id="rId30"/>
  </p:sldIdLst>
  <p:sldSz cx="9144000" cy="6858000" type="screen4x3"/>
  <p:notesSz cx="6858000" cy="9144000"/>
  <p:defaultTextStyle>
    <a:defPPr>
      <a:defRPr lang="mn-M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86118" autoAdjust="0"/>
  </p:normalViewPr>
  <p:slideViewPr>
    <p:cSldViewPr>
      <p:cViewPr varScale="1">
        <p:scale>
          <a:sx n="76" d="100"/>
          <a:sy n="76" d="100"/>
        </p:scale>
        <p:origin x="279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E9DFA-DB82-41B7-ADB5-216EFE78DB8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729623C0-4F36-4E36-929B-720641CB721C}">
      <dgm:prSet phldrT="[Text]" custT="1"/>
      <dgm:spPr/>
      <dgm:t>
        <a:bodyPr/>
        <a:lstStyle/>
        <a:p>
          <a:r>
            <a:rPr lang="mn-MN" sz="2800" dirty="0">
              <a:effectLst>
                <a:outerShdw blurRad="38100" dist="38100" dir="2700000" algn="tl">
                  <a:srgbClr val="000000">
                    <a:alpha val="43137"/>
                  </a:srgbClr>
                </a:outerShdw>
              </a:effectLst>
              <a:latin typeface="Arial" pitchFamily="34" charset="0"/>
              <a:cs typeface="Arial" pitchFamily="34" charset="0"/>
            </a:rPr>
            <a:t>ХӨДӨЛМӨР ЭРХЭЛЖ БУЙ ХҮН БҮР</a:t>
          </a:r>
          <a:endParaRPr lang="en-US" sz="2800" dirty="0">
            <a:effectLst>
              <a:outerShdw blurRad="38100" dist="38100" dir="2700000" algn="tl">
                <a:srgbClr val="000000">
                  <a:alpha val="43137"/>
                </a:srgbClr>
              </a:outerShdw>
            </a:effectLst>
            <a:latin typeface="Arial" pitchFamily="34" charset="0"/>
            <a:cs typeface="Arial" pitchFamily="34" charset="0"/>
          </a:endParaRPr>
        </a:p>
      </dgm:t>
    </dgm:pt>
    <dgm:pt modelId="{4052612B-49BE-492A-9AFD-C5BDBB66EBF4}" type="parTrans" cxnId="{0A86C0F1-F4C2-4AA4-982C-2691E54373E2}">
      <dgm:prSet/>
      <dgm:spPr/>
      <dgm:t>
        <a:bodyPr/>
        <a:lstStyle/>
        <a:p>
          <a:endParaRPr lang="en-US"/>
        </a:p>
      </dgm:t>
    </dgm:pt>
    <dgm:pt modelId="{91D79BB5-F269-4624-B8CB-AB6FE76B3156}" type="sibTrans" cxnId="{0A86C0F1-F4C2-4AA4-982C-2691E54373E2}">
      <dgm:prSet/>
      <dgm:spPr/>
      <dgm:t>
        <a:bodyPr/>
        <a:lstStyle/>
        <a:p>
          <a:endParaRPr lang="en-US"/>
        </a:p>
      </dgm:t>
    </dgm:pt>
    <dgm:pt modelId="{B09B235F-36B6-4C42-B5AB-D9F8BE48598D}">
      <dgm:prSet phldrT="[Text]" custT="1"/>
      <dgm:spPr/>
      <dgm:t>
        <a:bodyPr/>
        <a:lstStyle/>
        <a:p>
          <a:r>
            <a:rPr lang="mn-MN" sz="1800" b="1" dirty="0">
              <a:effectLst>
                <a:outerShdw blurRad="38100" dist="38100" dir="2700000" algn="tl">
                  <a:srgbClr val="000000">
                    <a:alpha val="43137"/>
                  </a:srgbClr>
                </a:outerShdw>
              </a:effectLst>
              <a:latin typeface="Arial" pitchFamily="34" charset="0"/>
              <a:cs typeface="Arial" pitchFamily="34" charset="0"/>
            </a:rPr>
            <a:t>Шударга цалин хөлс авах</a:t>
          </a:r>
          <a:endParaRPr lang="en-US" sz="1800" b="1" dirty="0">
            <a:effectLst>
              <a:outerShdw blurRad="38100" dist="38100" dir="2700000" algn="tl">
                <a:srgbClr val="000000">
                  <a:alpha val="43137"/>
                </a:srgbClr>
              </a:outerShdw>
            </a:effectLst>
            <a:latin typeface="Arial" pitchFamily="34" charset="0"/>
            <a:cs typeface="Arial" pitchFamily="34" charset="0"/>
          </a:endParaRPr>
        </a:p>
      </dgm:t>
    </dgm:pt>
    <dgm:pt modelId="{F0FE4C6F-9F04-4174-BA06-FAE9886C8C08}" type="parTrans" cxnId="{B5CD37BA-A4F1-48EA-9D87-408838041044}">
      <dgm:prSet/>
      <dgm:spPr/>
      <dgm:t>
        <a:bodyPr/>
        <a:lstStyle/>
        <a:p>
          <a:endParaRPr lang="en-US"/>
        </a:p>
      </dgm:t>
    </dgm:pt>
    <dgm:pt modelId="{2472AE08-80FF-4A19-84CE-15789D2586C6}" type="sibTrans" cxnId="{B5CD37BA-A4F1-48EA-9D87-408838041044}">
      <dgm:prSet/>
      <dgm:spPr/>
      <dgm:t>
        <a:bodyPr/>
        <a:lstStyle/>
        <a:p>
          <a:endParaRPr lang="en-US"/>
        </a:p>
      </dgm:t>
    </dgm:pt>
    <dgm:pt modelId="{FB26EC23-3F5C-4F40-8D2E-1FA4DF5ADA10}">
      <dgm:prSet phldrT="[Text]" custT="1"/>
      <dgm:spPr/>
      <dgm:t>
        <a:bodyPr/>
        <a:lstStyle/>
        <a:p>
          <a:r>
            <a:rPr lang="mn-MN" sz="1600" b="1" dirty="0">
              <a:effectLst>
                <a:outerShdw blurRad="38100" dist="38100" dir="2700000" algn="tl">
                  <a:srgbClr val="000000">
                    <a:alpha val="43137"/>
                  </a:srgbClr>
                </a:outerShdw>
              </a:effectLst>
              <a:latin typeface="Arial" pitchFamily="34" charset="0"/>
              <a:cs typeface="Arial" pitchFamily="34" charset="0"/>
            </a:rPr>
            <a:t>Баталгаатай, аюулгүй, </a:t>
          </a:r>
        </a:p>
        <a:p>
          <a:r>
            <a:rPr lang="mn-MN" sz="1600" b="1" dirty="0">
              <a:effectLst>
                <a:outerShdw blurRad="38100" dist="38100" dir="2700000" algn="tl">
                  <a:srgbClr val="000000">
                    <a:alpha val="43137"/>
                  </a:srgbClr>
                </a:outerShdw>
              </a:effectLst>
              <a:latin typeface="Arial" pitchFamily="34" charset="0"/>
              <a:cs typeface="Arial" pitchFamily="34" charset="0"/>
            </a:rPr>
            <a:t>ажлын байранд ажиллах</a:t>
          </a:r>
          <a:endParaRPr lang="en-US" sz="1600" b="1" dirty="0">
            <a:effectLst>
              <a:outerShdw blurRad="38100" dist="38100" dir="2700000" algn="tl">
                <a:srgbClr val="000000">
                  <a:alpha val="43137"/>
                </a:srgbClr>
              </a:outerShdw>
            </a:effectLst>
            <a:latin typeface="Arial" pitchFamily="34" charset="0"/>
            <a:cs typeface="Arial" pitchFamily="34" charset="0"/>
          </a:endParaRPr>
        </a:p>
      </dgm:t>
    </dgm:pt>
    <dgm:pt modelId="{D9E8F218-CC88-4D77-B685-E8C6C4A0F575}" type="parTrans" cxnId="{BFC6F163-FF01-4C47-A28F-A0402AAC3EE7}">
      <dgm:prSet/>
      <dgm:spPr/>
      <dgm:t>
        <a:bodyPr/>
        <a:lstStyle/>
        <a:p>
          <a:endParaRPr lang="en-US"/>
        </a:p>
      </dgm:t>
    </dgm:pt>
    <dgm:pt modelId="{B657E5A5-738D-42CD-B63D-C7F6F2887299}" type="sibTrans" cxnId="{BFC6F163-FF01-4C47-A28F-A0402AAC3EE7}">
      <dgm:prSet/>
      <dgm:spPr/>
      <dgm:t>
        <a:bodyPr/>
        <a:lstStyle/>
        <a:p>
          <a:endParaRPr lang="en-US"/>
        </a:p>
      </dgm:t>
    </dgm:pt>
    <dgm:pt modelId="{43C64E4A-3249-4060-9B4B-22AF85CCBF25}">
      <dgm:prSet phldrT="[Text]" custT="1"/>
      <dgm:spPr/>
      <dgm:t>
        <a:bodyPr/>
        <a:lstStyle/>
        <a:p>
          <a:r>
            <a:rPr lang="mn-MN" sz="1800" b="1" dirty="0">
              <a:effectLst>
                <a:outerShdw blurRad="38100" dist="38100" dir="2700000" algn="tl">
                  <a:srgbClr val="000000">
                    <a:alpha val="43137"/>
                  </a:srgbClr>
                </a:outerShdw>
              </a:effectLst>
              <a:latin typeface="Arial" pitchFamily="34" charset="0"/>
              <a:cs typeface="Arial" pitchFamily="34" charset="0"/>
            </a:rPr>
            <a:t>Эвлэлдэн нэгдэх, ХГ, хэлэлцээр байгуулах</a:t>
          </a:r>
          <a:endParaRPr lang="en-US" sz="1800" b="1" dirty="0">
            <a:effectLst>
              <a:outerShdw blurRad="38100" dist="38100" dir="2700000" algn="tl">
                <a:srgbClr val="000000">
                  <a:alpha val="43137"/>
                </a:srgbClr>
              </a:outerShdw>
            </a:effectLst>
            <a:latin typeface="Arial" pitchFamily="34" charset="0"/>
            <a:cs typeface="Arial" pitchFamily="34" charset="0"/>
          </a:endParaRPr>
        </a:p>
      </dgm:t>
    </dgm:pt>
    <dgm:pt modelId="{AE0223F5-D970-492C-A42E-EFA6FA1D3594}" type="parTrans" cxnId="{BCFA53C4-84DB-4E8B-84C0-218874C1C533}">
      <dgm:prSet/>
      <dgm:spPr/>
      <dgm:t>
        <a:bodyPr/>
        <a:lstStyle/>
        <a:p>
          <a:endParaRPr lang="en-US"/>
        </a:p>
      </dgm:t>
    </dgm:pt>
    <dgm:pt modelId="{EA9542F9-7304-454C-A93E-BDFE2E2F4A3E}" type="sibTrans" cxnId="{BCFA53C4-84DB-4E8B-84C0-218874C1C533}">
      <dgm:prSet/>
      <dgm:spPr/>
      <dgm:t>
        <a:bodyPr/>
        <a:lstStyle/>
        <a:p>
          <a:endParaRPr lang="en-US"/>
        </a:p>
      </dgm:t>
    </dgm:pt>
    <dgm:pt modelId="{9B7A6883-3662-4B84-A1F1-5C54B314B4DD}">
      <dgm:prSet phldrT="[Text]" custT="1"/>
      <dgm:spPr/>
      <dgm:t>
        <a:bodyPr/>
        <a:lstStyle/>
        <a:p>
          <a:r>
            <a:rPr lang="mn-MN" sz="1800" b="1" dirty="0">
              <a:effectLst>
                <a:outerShdw blurRad="38100" dist="38100" dir="2700000" algn="tl">
                  <a:srgbClr val="000000">
                    <a:alpha val="43137"/>
                  </a:srgbClr>
                </a:outerShdw>
              </a:effectLst>
              <a:latin typeface="Arial" pitchFamily="34" charset="0"/>
              <a:cs typeface="Arial" pitchFamily="34" charset="0"/>
            </a:rPr>
            <a:t>Нийгмийн даатгалд хамрагдах</a:t>
          </a:r>
          <a:endParaRPr lang="en-US" sz="1800" b="1" dirty="0">
            <a:effectLst>
              <a:outerShdw blurRad="38100" dist="38100" dir="2700000" algn="tl">
                <a:srgbClr val="000000">
                  <a:alpha val="43137"/>
                </a:srgbClr>
              </a:outerShdw>
            </a:effectLst>
            <a:latin typeface="Arial" pitchFamily="34" charset="0"/>
            <a:cs typeface="Arial" pitchFamily="34" charset="0"/>
          </a:endParaRPr>
        </a:p>
      </dgm:t>
    </dgm:pt>
    <dgm:pt modelId="{C811DA7F-2F6C-46D2-8A21-435AD41D86DD}" type="parTrans" cxnId="{87CF7A11-C782-4019-B2A6-4614C31D092F}">
      <dgm:prSet/>
      <dgm:spPr/>
      <dgm:t>
        <a:bodyPr/>
        <a:lstStyle/>
        <a:p>
          <a:endParaRPr lang="en-US"/>
        </a:p>
      </dgm:t>
    </dgm:pt>
    <dgm:pt modelId="{984C0A2F-1C17-4BC4-893A-58FFAD78E549}" type="sibTrans" cxnId="{87CF7A11-C782-4019-B2A6-4614C31D092F}">
      <dgm:prSet/>
      <dgm:spPr/>
      <dgm:t>
        <a:bodyPr/>
        <a:lstStyle/>
        <a:p>
          <a:endParaRPr lang="en-US"/>
        </a:p>
      </dgm:t>
    </dgm:pt>
    <dgm:pt modelId="{4F59B236-5975-4677-866F-4C7A5F06A00E}" type="pres">
      <dgm:prSet presAssocID="{E07E9DFA-DB82-41B7-ADB5-216EFE78DB8E}" presName="composite" presStyleCnt="0">
        <dgm:presLayoutVars>
          <dgm:chMax val="1"/>
          <dgm:dir/>
          <dgm:resizeHandles val="exact"/>
        </dgm:presLayoutVars>
      </dgm:prSet>
      <dgm:spPr/>
    </dgm:pt>
    <dgm:pt modelId="{92195820-1463-4D20-9D70-AC046E051526}" type="pres">
      <dgm:prSet presAssocID="{E07E9DFA-DB82-41B7-ADB5-216EFE78DB8E}" presName="radial" presStyleCnt="0">
        <dgm:presLayoutVars>
          <dgm:animLvl val="ctr"/>
        </dgm:presLayoutVars>
      </dgm:prSet>
      <dgm:spPr/>
    </dgm:pt>
    <dgm:pt modelId="{87F5E575-5985-490E-BB08-FF9845BE2A34}" type="pres">
      <dgm:prSet presAssocID="{729623C0-4F36-4E36-929B-720641CB721C}" presName="centerShape" presStyleLbl="vennNode1" presStyleIdx="0" presStyleCnt="5" custScaleX="101473" custScaleY="60422" custLinFactNeighborX="-1926" custLinFactNeighborY="-198"/>
      <dgm:spPr/>
    </dgm:pt>
    <dgm:pt modelId="{F569758F-F4FD-4268-83B7-19AB301D2036}" type="pres">
      <dgm:prSet presAssocID="{B09B235F-36B6-4C42-B5AB-D9F8BE48598D}" presName="node" presStyleLbl="vennNode1" presStyleIdx="1" presStyleCnt="5" custScaleX="102633" custScaleY="108481" custRadScaleRad="116236" custRadScaleInc="-1143">
        <dgm:presLayoutVars>
          <dgm:bulletEnabled val="1"/>
        </dgm:presLayoutVars>
      </dgm:prSet>
      <dgm:spPr/>
    </dgm:pt>
    <dgm:pt modelId="{BE1ED47E-5FAA-4A33-865A-2C9B151636F1}" type="pres">
      <dgm:prSet presAssocID="{FB26EC23-3F5C-4F40-8D2E-1FA4DF5ADA10}" presName="node" presStyleLbl="vennNode1" presStyleIdx="2" presStyleCnt="5" custScaleX="123247" custScaleY="116457" custRadScaleRad="130439" custRadScaleInc="633">
        <dgm:presLayoutVars>
          <dgm:bulletEnabled val="1"/>
        </dgm:presLayoutVars>
      </dgm:prSet>
      <dgm:spPr/>
    </dgm:pt>
    <dgm:pt modelId="{726196FF-685B-46B1-B40E-70B45A81A843}" type="pres">
      <dgm:prSet presAssocID="{43C64E4A-3249-4060-9B4B-22AF85CCBF25}" presName="node" presStyleLbl="vennNode1" presStyleIdx="3" presStyleCnt="5" custScaleX="106636" custScaleY="110973" custRadScaleRad="100485" custRadScaleInc="1031">
        <dgm:presLayoutVars>
          <dgm:bulletEnabled val="1"/>
        </dgm:presLayoutVars>
      </dgm:prSet>
      <dgm:spPr/>
    </dgm:pt>
    <dgm:pt modelId="{6D770417-28F1-4686-BAB4-FFD06CBDDBAF}" type="pres">
      <dgm:prSet presAssocID="{9B7A6883-3662-4B84-A1F1-5C54B314B4DD}" presName="node" presStyleLbl="vennNode1" presStyleIdx="4" presStyleCnt="5" custScaleX="100763" custScaleY="107668" custRadScaleRad="138928" custRadScaleInc="-595">
        <dgm:presLayoutVars>
          <dgm:bulletEnabled val="1"/>
        </dgm:presLayoutVars>
      </dgm:prSet>
      <dgm:spPr/>
    </dgm:pt>
  </dgm:ptLst>
  <dgm:cxnLst>
    <dgm:cxn modelId="{87CF7A11-C782-4019-B2A6-4614C31D092F}" srcId="{729623C0-4F36-4E36-929B-720641CB721C}" destId="{9B7A6883-3662-4B84-A1F1-5C54B314B4DD}" srcOrd="3" destOrd="0" parTransId="{C811DA7F-2F6C-46D2-8A21-435AD41D86DD}" sibTransId="{984C0A2F-1C17-4BC4-893A-58FFAD78E549}"/>
    <dgm:cxn modelId="{A1189C2D-8675-4C9F-9C2C-5532C4345603}" type="presOf" srcId="{9B7A6883-3662-4B84-A1F1-5C54B314B4DD}" destId="{6D770417-28F1-4686-BAB4-FFD06CBDDBAF}" srcOrd="0" destOrd="0" presId="urn:microsoft.com/office/officeart/2005/8/layout/radial3"/>
    <dgm:cxn modelId="{BFC6F163-FF01-4C47-A28F-A0402AAC3EE7}" srcId="{729623C0-4F36-4E36-929B-720641CB721C}" destId="{FB26EC23-3F5C-4F40-8D2E-1FA4DF5ADA10}" srcOrd="1" destOrd="0" parTransId="{D9E8F218-CC88-4D77-B685-E8C6C4A0F575}" sibTransId="{B657E5A5-738D-42CD-B63D-C7F6F2887299}"/>
    <dgm:cxn modelId="{B279BBA7-0D81-4FC9-B407-36970A01D39D}" type="presOf" srcId="{B09B235F-36B6-4C42-B5AB-D9F8BE48598D}" destId="{F569758F-F4FD-4268-83B7-19AB301D2036}" srcOrd="0" destOrd="0" presId="urn:microsoft.com/office/officeart/2005/8/layout/radial3"/>
    <dgm:cxn modelId="{9E1788B6-9DCE-47C5-B346-13172A6BAED8}" type="presOf" srcId="{729623C0-4F36-4E36-929B-720641CB721C}" destId="{87F5E575-5985-490E-BB08-FF9845BE2A34}" srcOrd="0" destOrd="0" presId="urn:microsoft.com/office/officeart/2005/8/layout/radial3"/>
    <dgm:cxn modelId="{B5CD37BA-A4F1-48EA-9D87-408838041044}" srcId="{729623C0-4F36-4E36-929B-720641CB721C}" destId="{B09B235F-36B6-4C42-B5AB-D9F8BE48598D}" srcOrd="0" destOrd="0" parTransId="{F0FE4C6F-9F04-4174-BA06-FAE9886C8C08}" sibTransId="{2472AE08-80FF-4A19-84CE-15789D2586C6}"/>
    <dgm:cxn modelId="{BCFA53C4-84DB-4E8B-84C0-218874C1C533}" srcId="{729623C0-4F36-4E36-929B-720641CB721C}" destId="{43C64E4A-3249-4060-9B4B-22AF85CCBF25}" srcOrd="2" destOrd="0" parTransId="{AE0223F5-D970-492C-A42E-EFA6FA1D3594}" sibTransId="{EA9542F9-7304-454C-A93E-BDFE2E2F4A3E}"/>
    <dgm:cxn modelId="{D346DCC4-43DA-481D-94FE-571426E0D3C1}" type="presOf" srcId="{43C64E4A-3249-4060-9B4B-22AF85CCBF25}" destId="{726196FF-685B-46B1-B40E-70B45A81A843}" srcOrd="0" destOrd="0" presId="urn:microsoft.com/office/officeart/2005/8/layout/radial3"/>
    <dgm:cxn modelId="{F63F74CB-B7FD-43BF-ACF7-DF89498ABDE0}" type="presOf" srcId="{E07E9DFA-DB82-41B7-ADB5-216EFE78DB8E}" destId="{4F59B236-5975-4677-866F-4C7A5F06A00E}" srcOrd="0" destOrd="0" presId="urn:microsoft.com/office/officeart/2005/8/layout/radial3"/>
    <dgm:cxn modelId="{0A86C0F1-F4C2-4AA4-982C-2691E54373E2}" srcId="{E07E9DFA-DB82-41B7-ADB5-216EFE78DB8E}" destId="{729623C0-4F36-4E36-929B-720641CB721C}" srcOrd="0" destOrd="0" parTransId="{4052612B-49BE-492A-9AFD-C5BDBB66EBF4}" sibTransId="{91D79BB5-F269-4624-B8CB-AB6FE76B3156}"/>
    <dgm:cxn modelId="{55230FF4-CD1A-4BD0-96AD-74C7F7D75A44}" type="presOf" srcId="{FB26EC23-3F5C-4F40-8D2E-1FA4DF5ADA10}" destId="{BE1ED47E-5FAA-4A33-865A-2C9B151636F1}" srcOrd="0" destOrd="0" presId="urn:microsoft.com/office/officeart/2005/8/layout/radial3"/>
    <dgm:cxn modelId="{3A1E3AD3-C722-4EF9-9F6C-108404066829}" type="presParOf" srcId="{4F59B236-5975-4677-866F-4C7A5F06A00E}" destId="{92195820-1463-4D20-9D70-AC046E051526}" srcOrd="0" destOrd="0" presId="urn:microsoft.com/office/officeart/2005/8/layout/radial3"/>
    <dgm:cxn modelId="{B95FC69D-61BF-4E27-849F-BAD3AD90478C}" type="presParOf" srcId="{92195820-1463-4D20-9D70-AC046E051526}" destId="{87F5E575-5985-490E-BB08-FF9845BE2A34}" srcOrd="0" destOrd="0" presId="urn:microsoft.com/office/officeart/2005/8/layout/radial3"/>
    <dgm:cxn modelId="{D3BA2E7F-8E6F-4681-89FE-50CD9877AFEC}" type="presParOf" srcId="{92195820-1463-4D20-9D70-AC046E051526}" destId="{F569758F-F4FD-4268-83B7-19AB301D2036}" srcOrd="1" destOrd="0" presId="urn:microsoft.com/office/officeart/2005/8/layout/radial3"/>
    <dgm:cxn modelId="{A5EB7A2D-BB31-4D99-A07C-B4078F336C22}" type="presParOf" srcId="{92195820-1463-4D20-9D70-AC046E051526}" destId="{BE1ED47E-5FAA-4A33-865A-2C9B151636F1}" srcOrd="2" destOrd="0" presId="urn:microsoft.com/office/officeart/2005/8/layout/radial3"/>
    <dgm:cxn modelId="{1546D1D7-FF42-4FB8-84BB-1BD7A387DF26}" type="presParOf" srcId="{92195820-1463-4D20-9D70-AC046E051526}" destId="{726196FF-685B-46B1-B40E-70B45A81A843}" srcOrd="3" destOrd="0" presId="urn:microsoft.com/office/officeart/2005/8/layout/radial3"/>
    <dgm:cxn modelId="{2991CAD8-FAC1-4ED7-B5D3-8658254A1E03}" type="presParOf" srcId="{92195820-1463-4D20-9D70-AC046E051526}" destId="{6D770417-28F1-4686-BAB4-FFD06CBDDBA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5E575-5985-490E-BB08-FF9845BE2A34}">
      <dsp:nvSpPr>
        <dsp:cNvPr id="0" name=""/>
        <dsp:cNvSpPr/>
      </dsp:nvSpPr>
      <dsp:spPr>
        <a:xfrm>
          <a:off x="2248165" y="2057379"/>
          <a:ext cx="3516962" cy="20941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mn-MN" sz="2800" kern="1200" dirty="0">
              <a:effectLst>
                <a:outerShdw blurRad="38100" dist="38100" dir="2700000" algn="tl">
                  <a:srgbClr val="000000">
                    <a:alpha val="43137"/>
                  </a:srgbClr>
                </a:outerShdw>
              </a:effectLst>
              <a:latin typeface="Arial" pitchFamily="34" charset="0"/>
              <a:cs typeface="Arial" pitchFamily="34" charset="0"/>
            </a:rPr>
            <a:t>ХӨДӨЛМӨР ЭРХЭЛЖ БУЙ ХҮН БҮР</a:t>
          </a:r>
          <a:endParaRPr lang="en-US" sz="2800" kern="1200" dirty="0">
            <a:effectLst>
              <a:outerShdw blurRad="38100" dist="38100" dir="2700000" algn="tl">
                <a:srgbClr val="000000">
                  <a:alpha val="43137"/>
                </a:srgbClr>
              </a:outerShdw>
            </a:effectLst>
            <a:latin typeface="Arial" pitchFamily="34" charset="0"/>
            <a:cs typeface="Arial" pitchFamily="34" charset="0"/>
          </a:endParaRPr>
        </a:p>
      </dsp:txBody>
      <dsp:txXfrm>
        <a:off x="2763212" y="2364063"/>
        <a:ext cx="2486868" cy="1480803"/>
      </dsp:txXfrm>
    </dsp:sp>
    <dsp:sp modelId="{F569758F-F4FD-4268-83B7-19AB301D2036}">
      <dsp:nvSpPr>
        <dsp:cNvPr id="0" name=""/>
        <dsp:cNvSpPr/>
      </dsp:nvSpPr>
      <dsp:spPr>
        <a:xfrm>
          <a:off x="3157197" y="-83663"/>
          <a:ext cx="1778583" cy="18799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mn-MN" sz="1800" b="1" kern="1200" dirty="0">
              <a:effectLst>
                <a:outerShdw blurRad="38100" dist="38100" dir="2700000" algn="tl">
                  <a:srgbClr val="000000">
                    <a:alpha val="43137"/>
                  </a:srgbClr>
                </a:outerShdw>
              </a:effectLst>
              <a:latin typeface="Arial" pitchFamily="34" charset="0"/>
              <a:cs typeface="Arial" pitchFamily="34" charset="0"/>
            </a:rPr>
            <a:t>Шударга цалин хөлс авах</a:t>
          </a:r>
          <a:endParaRPr lang="en-US" sz="1800" b="1" kern="1200" dirty="0">
            <a:effectLst>
              <a:outerShdw blurRad="38100" dist="38100" dir="2700000" algn="tl">
                <a:srgbClr val="000000">
                  <a:alpha val="43137"/>
                </a:srgbClr>
              </a:outerShdw>
            </a:effectLst>
            <a:latin typeface="Arial" pitchFamily="34" charset="0"/>
            <a:cs typeface="Arial" pitchFamily="34" charset="0"/>
          </a:endParaRPr>
        </a:p>
      </dsp:txBody>
      <dsp:txXfrm>
        <a:off x="3417664" y="191646"/>
        <a:ext cx="1257649" cy="1329308"/>
      </dsp:txXfrm>
    </dsp:sp>
    <dsp:sp modelId="{BE1ED47E-5FAA-4A33-865A-2C9B151636F1}">
      <dsp:nvSpPr>
        <dsp:cNvPr id="0" name=""/>
        <dsp:cNvSpPr/>
      </dsp:nvSpPr>
      <dsp:spPr>
        <a:xfrm>
          <a:off x="5969681" y="2133603"/>
          <a:ext cx="2135814" cy="2018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mn-MN" sz="1600" b="1" kern="1200" dirty="0">
              <a:effectLst>
                <a:outerShdw blurRad="38100" dist="38100" dir="2700000" algn="tl">
                  <a:srgbClr val="000000">
                    <a:alpha val="43137"/>
                  </a:srgbClr>
                </a:outerShdw>
              </a:effectLst>
              <a:latin typeface="Arial" pitchFamily="34" charset="0"/>
              <a:cs typeface="Arial" pitchFamily="34" charset="0"/>
            </a:rPr>
            <a:t>Баталгаатай, аюулгүй, </a:t>
          </a:r>
        </a:p>
        <a:p>
          <a:pPr marL="0" lvl="0" indent="0" algn="ctr" defTabSz="711200">
            <a:lnSpc>
              <a:spcPct val="90000"/>
            </a:lnSpc>
            <a:spcBef>
              <a:spcPct val="0"/>
            </a:spcBef>
            <a:spcAft>
              <a:spcPct val="35000"/>
            </a:spcAft>
            <a:buNone/>
          </a:pPr>
          <a:r>
            <a:rPr lang="mn-MN" sz="1600" b="1" kern="1200" dirty="0">
              <a:effectLst>
                <a:outerShdw blurRad="38100" dist="38100" dir="2700000" algn="tl">
                  <a:srgbClr val="000000">
                    <a:alpha val="43137"/>
                  </a:srgbClr>
                </a:outerShdw>
              </a:effectLst>
              <a:latin typeface="Arial" pitchFamily="34" charset="0"/>
              <a:cs typeface="Arial" pitchFamily="34" charset="0"/>
            </a:rPr>
            <a:t>ажлын байранд ажиллах</a:t>
          </a:r>
          <a:endParaRPr lang="en-US" sz="1600" b="1" kern="1200" dirty="0">
            <a:effectLst>
              <a:outerShdw blurRad="38100" dist="38100" dir="2700000" algn="tl">
                <a:srgbClr val="000000">
                  <a:alpha val="43137"/>
                </a:srgbClr>
              </a:outerShdw>
            </a:effectLst>
            <a:latin typeface="Arial" pitchFamily="34" charset="0"/>
            <a:cs typeface="Arial" pitchFamily="34" charset="0"/>
          </a:endParaRPr>
        </a:p>
      </dsp:txBody>
      <dsp:txXfrm>
        <a:off x="6282464" y="2429154"/>
        <a:ext cx="1510248" cy="1427045"/>
      </dsp:txXfrm>
    </dsp:sp>
    <dsp:sp modelId="{726196FF-685B-46B1-B40E-70B45A81A843}">
      <dsp:nvSpPr>
        <dsp:cNvPr id="0" name=""/>
        <dsp:cNvSpPr/>
      </dsp:nvSpPr>
      <dsp:spPr>
        <a:xfrm>
          <a:off x="3132884" y="4408951"/>
          <a:ext cx="1847953" cy="19231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mn-MN" sz="1800" b="1" kern="1200" dirty="0">
              <a:effectLst>
                <a:outerShdw blurRad="38100" dist="38100" dir="2700000" algn="tl">
                  <a:srgbClr val="000000">
                    <a:alpha val="43137"/>
                  </a:srgbClr>
                </a:outerShdw>
              </a:effectLst>
              <a:latin typeface="Arial" pitchFamily="34" charset="0"/>
              <a:cs typeface="Arial" pitchFamily="34" charset="0"/>
            </a:rPr>
            <a:t>Эвлэлдэн нэгдэх, ХГ, хэлэлцээр байгуулах</a:t>
          </a:r>
          <a:endParaRPr lang="en-US" sz="1800" b="1" kern="1200" dirty="0">
            <a:effectLst>
              <a:outerShdw blurRad="38100" dist="38100" dir="2700000" algn="tl">
                <a:srgbClr val="000000">
                  <a:alpha val="43137"/>
                </a:srgbClr>
              </a:outerShdw>
            </a:effectLst>
            <a:latin typeface="Arial" pitchFamily="34" charset="0"/>
            <a:cs typeface="Arial" pitchFamily="34" charset="0"/>
          </a:endParaRPr>
        </a:p>
      </dsp:txBody>
      <dsp:txXfrm>
        <a:off x="3403510" y="4690584"/>
        <a:ext cx="1306701" cy="1359845"/>
      </dsp:txXfrm>
    </dsp:sp>
    <dsp:sp modelId="{6D770417-28F1-4686-BAB4-FFD06CBDDBAF}">
      <dsp:nvSpPr>
        <dsp:cNvPr id="0" name=""/>
        <dsp:cNvSpPr/>
      </dsp:nvSpPr>
      <dsp:spPr>
        <a:xfrm>
          <a:off x="84889" y="2209791"/>
          <a:ext cx="1746177" cy="186583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mn-MN" sz="1800" b="1" kern="1200" dirty="0">
              <a:effectLst>
                <a:outerShdw blurRad="38100" dist="38100" dir="2700000" algn="tl">
                  <a:srgbClr val="000000">
                    <a:alpha val="43137"/>
                  </a:srgbClr>
                </a:outerShdw>
              </a:effectLst>
              <a:latin typeface="Arial" pitchFamily="34" charset="0"/>
              <a:cs typeface="Arial" pitchFamily="34" charset="0"/>
            </a:rPr>
            <a:t>Нийгмийн даатгалд хамрагдах</a:t>
          </a:r>
          <a:endParaRPr lang="en-US" sz="1800" b="1" kern="1200" dirty="0">
            <a:effectLst>
              <a:outerShdw blurRad="38100" dist="38100" dir="2700000" algn="tl">
                <a:srgbClr val="000000">
                  <a:alpha val="43137"/>
                </a:srgbClr>
              </a:outerShdw>
            </a:effectLst>
            <a:latin typeface="Arial" pitchFamily="34" charset="0"/>
            <a:cs typeface="Arial" pitchFamily="34" charset="0"/>
          </a:endParaRPr>
        </a:p>
      </dsp:txBody>
      <dsp:txXfrm>
        <a:off x="340611" y="2483037"/>
        <a:ext cx="1234733" cy="131934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960711-8746-46C6-9484-A24CA2A4333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mn-MN"/>
          </a:p>
        </p:txBody>
      </p:sp>
      <p:sp>
        <p:nvSpPr>
          <p:cNvPr id="3" name="Date Placeholder 2">
            <a:extLst>
              <a:ext uri="{FF2B5EF4-FFF2-40B4-BE49-F238E27FC236}">
                <a16:creationId xmlns:a16="http://schemas.microsoft.com/office/drawing/2014/main" id="{D45215AD-59D5-4499-9FE7-E8D43A54D90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AC6A147-31EC-4A99-9D61-A398FFD007D0}" type="datetimeFigureOut">
              <a:rPr lang="mn-MN"/>
              <a:pPr>
                <a:defRPr/>
              </a:pPr>
              <a:t>18.08.06</a:t>
            </a:fld>
            <a:endParaRPr lang="mn-MN"/>
          </a:p>
        </p:txBody>
      </p:sp>
      <p:sp>
        <p:nvSpPr>
          <p:cNvPr id="4" name="Slide Image Placeholder 3">
            <a:extLst>
              <a:ext uri="{FF2B5EF4-FFF2-40B4-BE49-F238E27FC236}">
                <a16:creationId xmlns:a16="http://schemas.microsoft.com/office/drawing/2014/main" id="{30ACCA33-70D7-4833-9BD5-8C9260C42A7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mn-MN" noProof="0"/>
          </a:p>
        </p:txBody>
      </p:sp>
      <p:sp>
        <p:nvSpPr>
          <p:cNvPr id="5" name="Notes Placeholder 4">
            <a:extLst>
              <a:ext uri="{FF2B5EF4-FFF2-40B4-BE49-F238E27FC236}">
                <a16:creationId xmlns:a16="http://schemas.microsoft.com/office/drawing/2014/main" id="{61176EDD-78BB-477B-9BCC-946373752D3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mn-MN" noProof="0"/>
          </a:p>
        </p:txBody>
      </p:sp>
      <p:sp>
        <p:nvSpPr>
          <p:cNvPr id="6" name="Footer Placeholder 5">
            <a:extLst>
              <a:ext uri="{FF2B5EF4-FFF2-40B4-BE49-F238E27FC236}">
                <a16:creationId xmlns:a16="http://schemas.microsoft.com/office/drawing/2014/main" id="{98C5A0E6-A44E-4252-95E3-BC406BFCE70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mn-MN"/>
          </a:p>
        </p:txBody>
      </p:sp>
      <p:sp>
        <p:nvSpPr>
          <p:cNvPr id="7" name="Slide Number Placeholder 6">
            <a:extLst>
              <a:ext uri="{FF2B5EF4-FFF2-40B4-BE49-F238E27FC236}">
                <a16:creationId xmlns:a16="http://schemas.microsoft.com/office/drawing/2014/main" id="{BCB845DE-DF7A-41C4-88BF-3023376B0EB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4224B2A-92F3-4D08-BEF8-641BA2298DAA}" type="slidenum">
              <a:rPr lang="mn-MN" altLang="en-US"/>
              <a:pPr>
                <a:defRPr/>
              </a:pPr>
              <a:t>‹#›</a:t>
            </a:fld>
            <a:endParaRPr lang="mn-M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0ED228B-AB57-408B-816D-7343E379C4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D31B7FA-8C83-42CD-811A-42DC454FAF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mn-MN" altLang="en-US"/>
              <a:t>Өөрийгөө танилцуулан, албан тушаал, боловсролоо хэлж болно.</a:t>
            </a:r>
          </a:p>
          <a:p>
            <a:pPr marL="228600" indent="-228600">
              <a:buFontTx/>
              <a:buAutoNum type="arabicPeriod"/>
            </a:pPr>
            <a:r>
              <a:rPr lang="mn-MN" altLang="en-US"/>
              <a:t>Сургалтын зорилго болон оролцогчдын хүлээлтийг тодруулна. </a:t>
            </a:r>
          </a:p>
        </p:txBody>
      </p:sp>
      <p:sp>
        <p:nvSpPr>
          <p:cNvPr id="15364" name="Slide Number Placeholder 3">
            <a:extLst>
              <a:ext uri="{FF2B5EF4-FFF2-40B4-BE49-F238E27FC236}">
                <a16:creationId xmlns:a16="http://schemas.microsoft.com/office/drawing/2014/main" id="{6672631B-6C1C-4995-8A8E-AD0C4FFF5E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669068-96CD-4AC3-B99D-3AF83B28E55B}" type="slidenum">
              <a:rPr lang="mn-MN" altLang="en-US" smtClean="0"/>
              <a:pPr>
                <a:spcBef>
                  <a:spcPct val="0"/>
                </a:spcBef>
              </a:pPr>
              <a:t>1</a:t>
            </a:fld>
            <a:endParaRPr lang="mn-M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64E66CE-E1E3-4E5C-974A-C67659DE73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32EF19D-FFED-4DFA-B822-81D31F0AA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9544D754-5C90-4B1C-8FF1-F31E5CA2D3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6DD391-722E-4AAB-925A-4637DDEF741B}" type="slidenum">
              <a:rPr lang="en-AU" altLang="en-US" smtClean="0"/>
              <a:pPr>
                <a:spcBef>
                  <a:spcPct val="0"/>
                </a:spcBef>
              </a:pPr>
              <a:t>24</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n-MN"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n-MN" dirty="0"/>
          </a:p>
        </p:txBody>
      </p:sp>
      <p:sp>
        <p:nvSpPr>
          <p:cNvPr id="4" name="Date Placeholder 3">
            <a:extLst>
              <a:ext uri="{FF2B5EF4-FFF2-40B4-BE49-F238E27FC236}">
                <a16:creationId xmlns:a16="http://schemas.microsoft.com/office/drawing/2014/main" id="{BBD46F4B-90A8-4696-904D-65FA5A0928AB}"/>
              </a:ext>
            </a:extLst>
          </p:cNvPr>
          <p:cNvSpPr>
            <a:spLocks noGrp="1"/>
          </p:cNvSpPr>
          <p:nvPr>
            <p:ph type="dt" sz="half" idx="10"/>
          </p:nvPr>
        </p:nvSpPr>
        <p:spPr>
          <a:xfrm>
            <a:off x="1866900" y="6356350"/>
            <a:ext cx="2133600" cy="365125"/>
          </a:xfrm>
          <a:prstGeom prst="rect">
            <a:avLst/>
          </a:prstGeom>
        </p:spPr>
        <p:txBody>
          <a:bodyPr/>
          <a:lstStyle>
            <a:lvl1pPr eaLnBrk="1" fontAlgn="auto" hangingPunct="1">
              <a:spcBef>
                <a:spcPts val="0"/>
              </a:spcBef>
              <a:spcAft>
                <a:spcPts val="0"/>
              </a:spcAft>
              <a:defRPr b="1">
                <a:solidFill>
                  <a:srgbClr val="0000CC"/>
                </a:solidFill>
                <a:latin typeface="+mn-lt"/>
                <a:cs typeface="+mn-cs"/>
              </a:defRPr>
            </a:lvl1pPr>
          </a:lstStyle>
          <a:p>
            <a:pPr>
              <a:defRPr/>
            </a:pPr>
            <a:fld id="{4C1DC5BC-C64C-4FDA-8349-D3350FB7F039}" type="datetimeFigureOut">
              <a:rPr lang="mn-MN"/>
              <a:pPr>
                <a:defRPr/>
              </a:pPr>
              <a:t>18.08.06</a:t>
            </a:fld>
            <a:endParaRPr lang="mn-MN"/>
          </a:p>
        </p:txBody>
      </p:sp>
    </p:spTree>
    <p:extLst>
      <p:ext uri="{BB962C8B-B14F-4D97-AF65-F5344CB8AC3E}">
        <p14:creationId xmlns:p14="http://schemas.microsoft.com/office/powerpoint/2010/main" val="85354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CEDE4F70-A5D9-4073-B264-10E2FD5042E4}"/>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DA23F5A-5B0C-4A3C-9272-569C4DFAB652}" type="datetimeFigureOut">
              <a:rPr lang="mn-MN"/>
              <a:pPr>
                <a:defRPr/>
              </a:pPr>
              <a:t>18.08.06</a:t>
            </a:fld>
            <a:endParaRPr lang="mn-MN"/>
          </a:p>
        </p:txBody>
      </p:sp>
      <p:sp>
        <p:nvSpPr>
          <p:cNvPr id="5" name="Footer Placeholder 4">
            <a:extLst>
              <a:ext uri="{FF2B5EF4-FFF2-40B4-BE49-F238E27FC236}">
                <a16:creationId xmlns:a16="http://schemas.microsoft.com/office/drawing/2014/main" id="{65361C25-70A8-496A-8189-7A2E8ABC6A51}"/>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mn-MN"/>
          </a:p>
        </p:txBody>
      </p:sp>
      <p:sp>
        <p:nvSpPr>
          <p:cNvPr id="6" name="Slide Number Placeholder 5">
            <a:extLst>
              <a:ext uri="{FF2B5EF4-FFF2-40B4-BE49-F238E27FC236}">
                <a16:creationId xmlns:a16="http://schemas.microsoft.com/office/drawing/2014/main" id="{4080CB3C-C03B-4C53-A242-C1554AE8F46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52F5509-E8D4-44BC-AD37-A26156D1FC7E}" type="slidenum">
              <a:rPr lang="mn-MN" altLang="en-US"/>
              <a:pPr>
                <a:defRPr/>
              </a:pPr>
              <a:t>‹#›</a:t>
            </a:fld>
            <a:endParaRPr lang="mn-MN" altLang="en-US"/>
          </a:p>
        </p:txBody>
      </p:sp>
    </p:spTree>
    <p:extLst>
      <p:ext uri="{BB962C8B-B14F-4D97-AF65-F5344CB8AC3E}">
        <p14:creationId xmlns:p14="http://schemas.microsoft.com/office/powerpoint/2010/main" val="300458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n-M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6D217A43-CE1A-4CB8-BCD2-1AA34D1D198E}"/>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9988D32-3B1D-4AC1-932C-107905EC2A5E}" type="datetimeFigureOut">
              <a:rPr lang="mn-MN"/>
              <a:pPr>
                <a:defRPr/>
              </a:pPr>
              <a:t>18.08.06</a:t>
            </a:fld>
            <a:endParaRPr lang="mn-MN"/>
          </a:p>
        </p:txBody>
      </p:sp>
      <p:sp>
        <p:nvSpPr>
          <p:cNvPr id="5" name="Footer Placeholder 4">
            <a:extLst>
              <a:ext uri="{FF2B5EF4-FFF2-40B4-BE49-F238E27FC236}">
                <a16:creationId xmlns:a16="http://schemas.microsoft.com/office/drawing/2014/main" id="{3F9A5A70-70CB-4FD7-9E02-045BE621B66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mn-MN"/>
          </a:p>
        </p:txBody>
      </p:sp>
      <p:sp>
        <p:nvSpPr>
          <p:cNvPr id="6" name="Slide Number Placeholder 5">
            <a:extLst>
              <a:ext uri="{FF2B5EF4-FFF2-40B4-BE49-F238E27FC236}">
                <a16:creationId xmlns:a16="http://schemas.microsoft.com/office/drawing/2014/main" id="{81CF42EF-D428-4ECB-A084-207EFFE8BBD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0B85186-B29B-48BC-B18B-BC0C159E15C5}" type="slidenum">
              <a:rPr lang="mn-MN" altLang="en-US"/>
              <a:pPr>
                <a:defRPr/>
              </a:pPr>
              <a:t>‹#›</a:t>
            </a:fld>
            <a:endParaRPr lang="mn-MN" altLang="en-US"/>
          </a:p>
        </p:txBody>
      </p:sp>
    </p:spTree>
    <p:extLst>
      <p:ext uri="{BB962C8B-B14F-4D97-AF65-F5344CB8AC3E}">
        <p14:creationId xmlns:p14="http://schemas.microsoft.com/office/powerpoint/2010/main" val="300341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01BCD8A5-D30C-4404-9756-442A4C278D73}"/>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0E66EFB-5086-4A85-93F5-CCD23BB5FE52}" type="datetimeFigureOut">
              <a:rPr lang="mn-MN"/>
              <a:pPr>
                <a:defRPr/>
              </a:pPr>
              <a:t>18.08.06</a:t>
            </a:fld>
            <a:endParaRPr lang="mn-MN"/>
          </a:p>
        </p:txBody>
      </p:sp>
      <p:sp>
        <p:nvSpPr>
          <p:cNvPr id="5" name="Footer Placeholder 4">
            <a:extLst>
              <a:ext uri="{FF2B5EF4-FFF2-40B4-BE49-F238E27FC236}">
                <a16:creationId xmlns:a16="http://schemas.microsoft.com/office/drawing/2014/main" id="{BBCE568C-D04E-4B4C-B0BD-049FEBF6067F}"/>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mn-MN"/>
          </a:p>
        </p:txBody>
      </p:sp>
      <p:sp>
        <p:nvSpPr>
          <p:cNvPr id="6" name="Slide Number Placeholder 5">
            <a:extLst>
              <a:ext uri="{FF2B5EF4-FFF2-40B4-BE49-F238E27FC236}">
                <a16:creationId xmlns:a16="http://schemas.microsoft.com/office/drawing/2014/main" id="{8D0F5C28-A0A1-4854-B400-9FABBBD2C87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E4F5AC3-860E-4CC3-9646-8000D3B2F4E7}" type="slidenum">
              <a:rPr lang="mn-MN" altLang="en-US"/>
              <a:pPr>
                <a:defRPr/>
              </a:pPr>
              <a:t>‹#›</a:t>
            </a:fld>
            <a:endParaRPr lang="mn-MN" altLang="en-US"/>
          </a:p>
        </p:txBody>
      </p:sp>
    </p:spTree>
    <p:extLst>
      <p:ext uri="{BB962C8B-B14F-4D97-AF65-F5344CB8AC3E}">
        <p14:creationId xmlns:p14="http://schemas.microsoft.com/office/powerpoint/2010/main" val="21352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n-M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713B07-B999-4304-AE77-A75528F92986}"/>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570EDE0-0658-4C8E-B8BD-70BC71899384}" type="datetimeFigureOut">
              <a:rPr lang="mn-MN"/>
              <a:pPr>
                <a:defRPr/>
              </a:pPr>
              <a:t>18.08.06</a:t>
            </a:fld>
            <a:endParaRPr lang="mn-MN"/>
          </a:p>
        </p:txBody>
      </p:sp>
      <p:sp>
        <p:nvSpPr>
          <p:cNvPr id="5" name="Footer Placeholder 4">
            <a:extLst>
              <a:ext uri="{FF2B5EF4-FFF2-40B4-BE49-F238E27FC236}">
                <a16:creationId xmlns:a16="http://schemas.microsoft.com/office/drawing/2014/main" id="{2BB309B5-3F29-4942-99CE-E1F4EAEB4AD4}"/>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mn-MN"/>
          </a:p>
        </p:txBody>
      </p:sp>
      <p:sp>
        <p:nvSpPr>
          <p:cNvPr id="6" name="Slide Number Placeholder 5">
            <a:extLst>
              <a:ext uri="{FF2B5EF4-FFF2-40B4-BE49-F238E27FC236}">
                <a16:creationId xmlns:a16="http://schemas.microsoft.com/office/drawing/2014/main" id="{C2903299-E5F8-447F-AC55-A88A84EEE26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B7FFC97-88A1-40CB-833A-33444012D4A9}" type="slidenum">
              <a:rPr lang="mn-MN" altLang="en-US"/>
              <a:pPr>
                <a:defRPr/>
              </a:pPr>
              <a:t>‹#›</a:t>
            </a:fld>
            <a:endParaRPr lang="mn-MN" altLang="en-US"/>
          </a:p>
        </p:txBody>
      </p:sp>
    </p:spTree>
    <p:extLst>
      <p:ext uri="{BB962C8B-B14F-4D97-AF65-F5344CB8AC3E}">
        <p14:creationId xmlns:p14="http://schemas.microsoft.com/office/powerpoint/2010/main" val="256650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Date Placeholder 4">
            <a:extLst>
              <a:ext uri="{FF2B5EF4-FFF2-40B4-BE49-F238E27FC236}">
                <a16:creationId xmlns:a16="http://schemas.microsoft.com/office/drawing/2014/main" id="{CCE7635C-1549-43F3-A638-9AE5164ED4F3}"/>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3FD1E50-C9C2-4FAC-8B9D-E76CB0C34C7F}" type="datetimeFigureOut">
              <a:rPr lang="mn-MN"/>
              <a:pPr>
                <a:defRPr/>
              </a:pPr>
              <a:t>18.08.06</a:t>
            </a:fld>
            <a:endParaRPr lang="mn-MN"/>
          </a:p>
        </p:txBody>
      </p:sp>
      <p:sp>
        <p:nvSpPr>
          <p:cNvPr id="6" name="Footer Placeholder 5">
            <a:extLst>
              <a:ext uri="{FF2B5EF4-FFF2-40B4-BE49-F238E27FC236}">
                <a16:creationId xmlns:a16="http://schemas.microsoft.com/office/drawing/2014/main" id="{30B096A1-51EC-4B0A-B810-62F4120CFA9A}"/>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mn-MN"/>
          </a:p>
        </p:txBody>
      </p:sp>
      <p:sp>
        <p:nvSpPr>
          <p:cNvPr id="7" name="Slide Number Placeholder 6">
            <a:extLst>
              <a:ext uri="{FF2B5EF4-FFF2-40B4-BE49-F238E27FC236}">
                <a16:creationId xmlns:a16="http://schemas.microsoft.com/office/drawing/2014/main" id="{FA5A13F4-20E2-415B-96F7-A6F464050B4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33EEAB1-E0BB-49D0-9BFA-2BB7AAE6C416}" type="slidenum">
              <a:rPr lang="mn-MN" altLang="en-US"/>
              <a:pPr>
                <a:defRPr/>
              </a:pPr>
              <a:t>‹#›</a:t>
            </a:fld>
            <a:endParaRPr lang="mn-MN" altLang="en-US"/>
          </a:p>
        </p:txBody>
      </p:sp>
    </p:spTree>
    <p:extLst>
      <p:ext uri="{BB962C8B-B14F-4D97-AF65-F5344CB8AC3E}">
        <p14:creationId xmlns:p14="http://schemas.microsoft.com/office/powerpoint/2010/main" val="402203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n-M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7" name="Date Placeholder 6">
            <a:extLst>
              <a:ext uri="{FF2B5EF4-FFF2-40B4-BE49-F238E27FC236}">
                <a16:creationId xmlns:a16="http://schemas.microsoft.com/office/drawing/2014/main" id="{2C0302CE-ECBA-476A-A0EE-F7205337F2DC}"/>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F7AF7B3-3D0A-4CAA-8681-F60AC2073F64}" type="datetimeFigureOut">
              <a:rPr lang="mn-MN"/>
              <a:pPr>
                <a:defRPr/>
              </a:pPr>
              <a:t>18.08.06</a:t>
            </a:fld>
            <a:endParaRPr lang="mn-MN"/>
          </a:p>
        </p:txBody>
      </p:sp>
      <p:sp>
        <p:nvSpPr>
          <p:cNvPr id="8" name="Footer Placeholder 7">
            <a:extLst>
              <a:ext uri="{FF2B5EF4-FFF2-40B4-BE49-F238E27FC236}">
                <a16:creationId xmlns:a16="http://schemas.microsoft.com/office/drawing/2014/main" id="{105711CF-39B5-40DC-9E45-C06B299F3DD0}"/>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mn-MN"/>
          </a:p>
        </p:txBody>
      </p:sp>
      <p:sp>
        <p:nvSpPr>
          <p:cNvPr id="9" name="Slide Number Placeholder 8">
            <a:extLst>
              <a:ext uri="{FF2B5EF4-FFF2-40B4-BE49-F238E27FC236}">
                <a16:creationId xmlns:a16="http://schemas.microsoft.com/office/drawing/2014/main" id="{B51CA072-6966-45B4-9F6C-E832F7C30D9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29BD307-910A-460E-A48C-D57EF905271E}" type="slidenum">
              <a:rPr lang="mn-MN" altLang="en-US"/>
              <a:pPr>
                <a:defRPr/>
              </a:pPr>
              <a:t>‹#›</a:t>
            </a:fld>
            <a:endParaRPr lang="mn-MN" altLang="en-US"/>
          </a:p>
        </p:txBody>
      </p:sp>
    </p:spTree>
    <p:extLst>
      <p:ext uri="{BB962C8B-B14F-4D97-AF65-F5344CB8AC3E}">
        <p14:creationId xmlns:p14="http://schemas.microsoft.com/office/powerpoint/2010/main" val="156425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n-MN"/>
          </a:p>
        </p:txBody>
      </p:sp>
      <p:sp>
        <p:nvSpPr>
          <p:cNvPr id="3" name="Date Placeholder 2">
            <a:extLst>
              <a:ext uri="{FF2B5EF4-FFF2-40B4-BE49-F238E27FC236}">
                <a16:creationId xmlns:a16="http://schemas.microsoft.com/office/drawing/2014/main" id="{1FADE45C-A6BB-4D90-A461-AFD0C6A6A5DE}"/>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13C1478-F429-4E57-A327-1F2F22EAFD9E}" type="datetimeFigureOut">
              <a:rPr lang="mn-MN"/>
              <a:pPr>
                <a:defRPr/>
              </a:pPr>
              <a:t>18.08.06</a:t>
            </a:fld>
            <a:endParaRPr lang="mn-MN"/>
          </a:p>
        </p:txBody>
      </p:sp>
      <p:sp>
        <p:nvSpPr>
          <p:cNvPr id="4" name="Footer Placeholder 3">
            <a:extLst>
              <a:ext uri="{FF2B5EF4-FFF2-40B4-BE49-F238E27FC236}">
                <a16:creationId xmlns:a16="http://schemas.microsoft.com/office/drawing/2014/main" id="{8CC4F9A1-5412-4995-B37E-46770DFAECD8}"/>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mn-MN"/>
          </a:p>
        </p:txBody>
      </p:sp>
      <p:sp>
        <p:nvSpPr>
          <p:cNvPr id="5" name="Slide Number Placeholder 4">
            <a:extLst>
              <a:ext uri="{FF2B5EF4-FFF2-40B4-BE49-F238E27FC236}">
                <a16:creationId xmlns:a16="http://schemas.microsoft.com/office/drawing/2014/main" id="{BEA6314F-7978-4100-A6DD-466BFC4FC36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248FD2C-8DC2-40C9-800E-9934920C76DE}" type="slidenum">
              <a:rPr lang="mn-MN" altLang="en-US"/>
              <a:pPr>
                <a:defRPr/>
              </a:pPr>
              <a:t>‹#›</a:t>
            </a:fld>
            <a:endParaRPr lang="mn-MN" altLang="en-US"/>
          </a:p>
        </p:txBody>
      </p:sp>
    </p:spTree>
    <p:extLst>
      <p:ext uri="{BB962C8B-B14F-4D97-AF65-F5344CB8AC3E}">
        <p14:creationId xmlns:p14="http://schemas.microsoft.com/office/powerpoint/2010/main" val="184699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0EEBC-61FB-4B53-8302-68B436181FDF}"/>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24BD37A-58B2-41DB-8A94-9BFDF1262856}" type="datetimeFigureOut">
              <a:rPr lang="mn-MN"/>
              <a:pPr>
                <a:defRPr/>
              </a:pPr>
              <a:t>18.08.06</a:t>
            </a:fld>
            <a:endParaRPr lang="mn-MN"/>
          </a:p>
        </p:txBody>
      </p:sp>
      <p:sp>
        <p:nvSpPr>
          <p:cNvPr id="3" name="Footer Placeholder 2">
            <a:extLst>
              <a:ext uri="{FF2B5EF4-FFF2-40B4-BE49-F238E27FC236}">
                <a16:creationId xmlns:a16="http://schemas.microsoft.com/office/drawing/2014/main" id="{9F3765D6-4B04-40AE-9AC1-729914E51D5F}"/>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mn-MN"/>
          </a:p>
        </p:txBody>
      </p:sp>
      <p:sp>
        <p:nvSpPr>
          <p:cNvPr id="4" name="Slide Number Placeholder 3">
            <a:extLst>
              <a:ext uri="{FF2B5EF4-FFF2-40B4-BE49-F238E27FC236}">
                <a16:creationId xmlns:a16="http://schemas.microsoft.com/office/drawing/2014/main" id="{B4486AD5-8A70-452E-8F42-AF7547B4839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889046E-9B96-4049-8A0D-7AC1F2B2E978}" type="slidenum">
              <a:rPr lang="mn-MN" altLang="en-US"/>
              <a:pPr>
                <a:defRPr/>
              </a:pPr>
              <a:t>‹#›</a:t>
            </a:fld>
            <a:endParaRPr lang="mn-MN" altLang="en-US"/>
          </a:p>
        </p:txBody>
      </p:sp>
    </p:spTree>
    <p:extLst>
      <p:ext uri="{BB962C8B-B14F-4D97-AF65-F5344CB8AC3E}">
        <p14:creationId xmlns:p14="http://schemas.microsoft.com/office/powerpoint/2010/main" val="294783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n-M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6B6A9C0-77A6-48AC-953D-796FFD9CA9DB}"/>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DC21B71-4697-4810-99A9-90EB17009E48}" type="datetimeFigureOut">
              <a:rPr lang="mn-MN"/>
              <a:pPr>
                <a:defRPr/>
              </a:pPr>
              <a:t>18.08.06</a:t>
            </a:fld>
            <a:endParaRPr lang="mn-MN"/>
          </a:p>
        </p:txBody>
      </p:sp>
      <p:sp>
        <p:nvSpPr>
          <p:cNvPr id="6" name="Footer Placeholder 5">
            <a:extLst>
              <a:ext uri="{FF2B5EF4-FFF2-40B4-BE49-F238E27FC236}">
                <a16:creationId xmlns:a16="http://schemas.microsoft.com/office/drawing/2014/main" id="{D1896778-55A2-437E-BC3B-A1ABEDA1A459}"/>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mn-MN"/>
          </a:p>
        </p:txBody>
      </p:sp>
      <p:sp>
        <p:nvSpPr>
          <p:cNvPr id="7" name="Slide Number Placeholder 6">
            <a:extLst>
              <a:ext uri="{FF2B5EF4-FFF2-40B4-BE49-F238E27FC236}">
                <a16:creationId xmlns:a16="http://schemas.microsoft.com/office/drawing/2014/main" id="{2E917D07-AA30-4641-A53A-518D259B40B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B67E688-4BEF-46B9-AFE2-06FD93B757FE}" type="slidenum">
              <a:rPr lang="mn-MN" altLang="en-US"/>
              <a:pPr>
                <a:defRPr/>
              </a:pPr>
              <a:t>‹#›</a:t>
            </a:fld>
            <a:endParaRPr lang="mn-MN" altLang="en-US"/>
          </a:p>
        </p:txBody>
      </p:sp>
    </p:spTree>
    <p:extLst>
      <p:ext uri="{BB962C8B-B14F-4D97-AF65-F5344CB8AC3E}">
        <p14:creationId xmlns:p14="http://schemas.microsoft.com/office/powerpoint/2010/main" val="254243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n-M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mn-M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8354C77-128B-494D-83F8-8AC6C75C6E1A}"/>
              </a:ext>
            </a:extLst>
          </p:cNvPr>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68643373-1491-407B-8A45-3F661762342A}" type="datetimeFigureOut">
              <a:rPr lang="mn-MN"/>
              <a:pPr>
                <a:defRPr/>
              </a:pPr>
              <a:t>18.08.06</a:t>
            </a:fld>
            <a:endParaRPr lang="mn-MN"/>
          </a:p>
        </p:txBody>
      </p:sp>
      <p:sp>
        <p:nvSpPr>
          <p:cNvPr id="6" name="Footer Placeholder 5">
            <a:extLst>
              <a:ext uri="{FF2B5EF4-FFF2-40B4-BE49-F238E27FC236}">
                <a16:creationId xmlns:a16="http://schemas.microsoft.com/office/drawing/2014/main" id="{C54EFA0A-FB48-40BD-B43B-85C3F438375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mn-MN"/>
          </a:p>
        </p:txBody>
      </p:sp>
      <p:sp>
        <p:nvSpPr>
          <p:cNvPr id="7" name="Slide Number Placeholder 6">
            <a:extLst>
              <a:ext uri="{FF2B5EF4-FFF2-40B4-BE49-F238E27FC236}">
                <a16:creationId xmlns:a16="http://schemas.microsoft.com/office/drawing/2014/main" id="{0C391EDD-1312-4C1F-99C4-F769D0F5D57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BB9105C-603C-407D-AC39-E43C0056BC4A}" type="slidenum">
              <a:rPr lang="mn-MN" altLang="en-US"/>
              <a:pPr>
                <a:defRPr/>
              </a:pPr>
              <a:t>‹#›</a:t>
            </a:fld>
            <a:endParaRPr lang="mn-MN" altLang="en-US"/>
          </a:p>
        </p:txBody>
      </p:sp>
    </p:spTree>
    <p:extLst>
      <p:ext uri="{BB962C8B-B14F-4D97-AF65-F5344CB8AC3E}">
        <p14:creationId xmlns:p14="http://schemas.microsoft.com/office/powerpoint/2010/main" val="272907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4492E20-E5D9-498C-81BB-6BA91CCD012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mn-MN" altLang="en-US"/>
          </a:p>
        </p:txBody>
      </p:sp>
      <p:sp>
        <p:nvSpPr>
          <p:cNvPr id="1027" name="Text Placeholder 2">
            <a:extLst>
              <a:ext uri="{FF2B5EF4-FFF2-40B4-BE49-F238E27FC236}">
                <a16:creationId xmlns:a16="http://schemas.microsoft.com/office/drawing/2014/main" id="{C3F351F3-CE1E-4A98-B6A2-468FD65B7375}"/>
              </a:ext>
            </a:extLst>
          </p:cNvPr>
          <p:cNvSpPr>
            <a:spLocks noGrp="1"/>
          </p:cNvSpPr>
          <p:nvPr>
            <p:ph type="body" idx="1"/>
          </p:nvPr>
        </p:nvSpPr>
        <p:spPr bwMode="auto">
          <a:xfrm>
            <a:off x="457200" y="1600200"/>
            <a:ext cx="82296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mn-MN" altLang="en-US"/>
          </a:p>
        </p:txBody>
      </p:sp>
      <p:pic>
        <p:nvPicPr>
          <p:cNvPr id="1028" name="Picture 6">
            <a:extLst>
              <a:ext uri="{FF2B5EF4-FFF2-40B4-BE49-F238E27FC236}">
                <a16:creationId xmlns:a16="http://schemas.microsoft.com/office/drawing/2014/main" id="{615C4C32-C07A-4B67-B1C9-68FBACC09428}"/>
              </a:ext>
            </a:extLst>
          </p:cNvPr>
          <p:cNvPicPr>
            <a:picLocks noChangeAspect="1"/>
          </p:cNvPicPr>
          <p:nvPr/>
        </p:nvPicPr>
        <p:blipFill>
          <a:blip r:embed="rId13">
            <a:lum bright="-20000"/>
            <a:extLst>
              <a:ext uri="{28A0092B-C50C-407E-A947-70E740481C1C}">
                <a14:useLocalDpi xmlns:a14="http://schemas.microsoft.com/office/drawing/2010/main" val="0"/>
              </a:ext>
            </a:extLst>
          </a:blip>
          <a:srcRect/>
          <a:stretch>
            <a:fillRect/>
          </a:stretch>
        </p:blipFill>
        <p:spPr bwMode="auto">
          <a:xfrm>
            <a:off x="-9786938" y="-2143125"/>
            <a:ext cx="189309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a:extLst>
              <a:ext uri="{FF2B5EF4-FFF2-40B4-BE49-F238E27FC236}">
                <a16:creationId xmlns:a16="http://schemas.microsoft.com/office/drawing/2014/main" id="{F1257382-93C1-4B61-814A-0BFC08812075}"/>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684838"/>
            <a:ext cx="91440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8">
            <a:extLst>
              <a:ext uri="{FF2B5EF4-FFF2-40B4-BE49-F238E27FC236}">
                <a16:creationId xmlns:a16="http://schemas.microsoft.com/office/drawing/2014/main" id="{D7E7C52D-33D0-46AD-8105-CD02111B314C}"/>
              </a:ext>
            </a:extLst>
          </p:cNvPr>
          <p:cNvSpPr txBox="1">
            <a:spLocks noChangeArrowheads="1"/>
          </p:cNvSpPr>
          <p:nvPr/>
        </p:nvSpPr>
        <p:spPr bwMode="auto">
          <a:xfrm>
            <a:off x="4857750" y="6357938"/>
            <a:ext cx="3857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mn-MN" altLang="en-US" sz="1200" b="1">
                <a:solidFill>
                  <a:srgbClr val="0070C0"/>
                </a:solidFill>
                <a:cs typeface="Tahoma" panose="020B0604030504040204" pitchFamily="34" charset="0"/>
              </a:rPr>
              <a:t>Монгол Улсын Хүний эрхийн Үндэсний Комисс</a:t>
            </a:r>
          </a:p>
        </p:txBody>
      </p:sp>
      <p:pic>
        <p:nvPicPr>
          <p:cNvPr id="1031" name="Picture 8" descr="Logo 2.JPG">
            <a:extLst>
              <a:ext uri="{FF2B5EF4-FFF2-40B4-BE49-F238E27FC236}">
                <a16:creationId xmlns:a16="http://schemas.microsoft.com/office/drawing/2014/main" id="{54F517A1-9407-4583-8B6E-F29AC3F91BF8}"/>
              </a:ext>
            </a:extLst>
          </p:cNvPr>
          <p:cNvPicPr>
            <a:picLocks noChangeAspect="1"/>
          </p:cNvPicPr>
          <p:nvPr/>
        </p:nvPicPr>
        <p:blipFill>
          <a:blip r:embed="rId15">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4286250" y="6237288"/>
            <a:ext cx="571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rgbClr val="0000CC"/>
          </a:solidFill>
          <a:latin typeface="Calibri" pitchFamily="34" charset="0"/>
        </a:defRPr>
      </a:lvl6pPr>
      <a:lvl7pPr marL="914400" algn="ctr" rtl="0" eaLnBrk="1" fontAlgn="base" hangingPunct="1">
        <a:spcBef>
          <a:spcPct val="0"/>
        </a:spcBef>
        <a:spcAft>
          <a:spcPct val="0"/>
        </a:spcAft>
        <a:defRPr sz="4400">
          <a:solidFill>
            <a:srgbClr val="0000CC"/>
          </a:solidFill>
          <a:latin typeface="Calibri" pitchFamily="34" charset="0"/>
        </a:defRPr>
      </a:lvl7pPr>
      <a:lvl8pPr marL="1371600" algn="ctr" rtl="0" eaLnBrk="1" fontAlgn="base" hangingPunct="1">
        <a:spcBef>
          <a:spcPct val="0"/>
        </a:spcBef>
        <a:spcAft>
          <a:spcPct val="0"/>
        </a:spcAft>
        <a:defRPr sz="4400">
          <a:solidFill>
            <a:srgbClr val="0000CC"/>
          </a:solidFill>
          <a:latin typeface="Calibri" pitchFamily="34" charset="0"/>
        </a:defRPr>
      </a:lvl8pPr>
      <a:lvl9pPr marL="1828800" algn="ctr" rtl="0" eaLnBrk="1" fontAlgn="base" hangingPunct="1">
        <a:spcBef>
          <a:spcPct val="0"/>
        </a:spcBef>
        <a:spcAft>
          <a:spcPct val="0"/>
        </a:spcAft>
        <a:defRPr sz="4400">
          <a:solidFill>
            <a:srgbClr val="0000CC"/>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oyunchimeg@mn-nhr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n-nhrc.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a:extLst>
              <a:ext uri="{FF2B5EF4-FFF2-40B4-BE49-F238E27FC236}">
                <a16:creationId xmlns:a16="http://schemas.microsoft.com/office/drawing/2014/main" id="{A468DAD7-B259-4EC1-B038-C5793A4EF440}"/>
              </a:ext>
            </a:extLst>
          </p:cNvPr>
          <p:cNvSpPr>
            <a:spLocks noGrp="1"/>
          </p:cNvSpPr>
          <p:nvPr>
            <p:ph type="subTitle" idx="1"/>
          </p:nvPr>
        </p:nvSpPr>
        <p:spPr>
          <a:xfrm>
            <a:off x="1285875" y="1557338"/>
            <a:ext cx="7246938" cy="3095625"/>
          </a:xfrm>
        </p:spPr>
        <p:txBody>
          <a:bodyPr/>
          <a:lstStyle/>
          <a:p>
            <a:pPr algn="r" eaLnBrk="1" hangingPunct="1"/>
            <a:endParaRPr lang="en-US" altLang="en-US" sz="2400">
              <a:solidFill>
                <a:srgbClr val="0070C0"/>
              </a:solidFill>
              <a:hlinkClick r:id="rId3"/>
            </a:endParaRPr>
          </a:p>
          <a:p>
            <a:pPr eaLnBrk="1" hangingPunct="1"/>
            <a:r>
              <a:rPr lang="mn-MN" altLang="en-US" sz="3600" b="1">
                <a:solidFill>
                  <a:srgbClr val="0070C0"/>
                </a:solidFill>
                <a:latin typeface="Arial" panose="020B0604020202020204" pitchFamily="34" charset="0"/>
                <a:cs typeface="Arial" panose="020B0604020202020204" pitchFamily="34" charset="0"/>
              </a:rPr>
              <a:t>Төрийн алба хаагчдын хөдөлмөрлөх эрхийн зарим асуудал</a:t>
            </a:r>
          </a:p>
          <a:p>
            <a:pPr eaLnBrk="1" hangingPunct="1"/>
            <a:r>
              <a:rPr lang="mn-MN" altLang="en-US" sz="3600" b="1">
                <a:solidFill>
                  <a:srgbClr val="0070C0"/>
                </a:solidFill>
                <a:latin typeface="Arial" panose="020B0604020202020204" pitchFamily="34" charset="0"/>
                <a:cs typeface="Arial" panose="020B0604020202020204" pitchFamily="34" charset="0"/>
              </a:rPr>
              <a:t>З.Өнөржаргал</a:t>
            </a:r>
          </a:p>
          <a:p>
            <a:pPr eaLnBrk="1" hangingPunct="1"/>
            <a:r>
              <a:rPr lang="mn-MN" altLang="en-US" sz="3600" b="1">
                <a:solidFill>
                  <a:srgbClr val="0070C0"/>
                </a:solidFill>
                <a:latin typeface="Arial" panose="020B0604020202020204" pitchFamily="34" charset="0"/>
                <a:cs typeface="Arial" panose="020B0604020202020204" pitchFamily="34" charset="0"/>
              </a:rPr>
              <a:t>ХЭҮК-ын Ахлах референт </a:t>
            </a:r>
          </a:p>
        </p:txBody>
      </p:sp>
      <p:sp>
        <p:nvSpPr>
          <p:cNvPr id="6" name="Title 1">
            <a:extLst>
              <a:ext uri="{FF2B5EF4-FFF2-40B4-BE49-F238E27FC236}">
                <a16:creationId xmlns:a16="http://schemas.microsoft.com/office/drawing/2014/main" id="{BFCC37E0-BDE8-428D-B230-93CD0FD268B1}"/>
              </a:ext>
            </a:extLst>
          </p:cNvPr>
          <p:cNvSpPr>
            <a:spLocks noGrp="1"/>
          </p:cNvSpPr>
          <p:nvPr>
            <p:ph type="ctrTitle"/>
          </p:nvPr>
        </p:nvSpPr>
        <p:spPr>
          <a:xfrm>
            <a:off x="214313" y="285750"/>
            <a:ext cx="3852862" cy="1428750"/>
          </a:xfrm>
        </p:spPr>
        <p:txBody>
          <a:bodyPr rtlCol="0">
            <a:noAutofit/>
          </a:bodyPr>
          <a:lstStyle/>
          <a:p>
            <a:pPr eaLnBrk="1" fontAlgn="auto" hangingPunct="1">
              <a:spcAft>
                <a:spcPts val="0"/>
              </a:spcAft>
              <a:defRPr/>
            </a:pPr>
            <a:r>
              <a:rPr lang="mn-MN" sz="2400" b="1" i="1" dirty="0">
                <a:solidFill>
                  <a:schemeClr val="accent1">
                    <a:lumMod val="75000"/>
                  </a:schemeClr>
                </a:solidFill>
                <a:latin typeface="Times New Roman" pitchFamily="18" charset="0"/>
                <a:cs typeface="Times New Roman" pitchFamily="18" charset="0"/>
              </a:rPr>
              <a:t>Хүний эрх, эрх чөлөөг орон даяар, цаг ямагт, хүн бүрт”</a:t>
            </a:r>
            <a:endParaRPr lang="mn-MN" sz="2400" b="1" i="1" dirty="0">
              <a:solidFill>
                <a:schemeClr val="accent1">
                  <a:lumMod val="75000"/>
                </a:schemeClr>
              </a:solidFill>
            </a:endParaRPr>
          </a:p>
        </p:txBody>
      </p:sp>
      <p:sp>
        <p:nvSpPr>
          <p:cNvPr id="14340" name="Rectangle 3">
            <a:extLst>
              <a:ext uri="{FF2B5EF4-FFF2-40B4-BE49-F238E27FC236}">
                <a16:creationId xmlns:a16="http://schemas.microsoft.com/office/drawing/2014/main" id="{D8146A06-9B81-4861-9B79-3F46FB035601}"/>
              </a:ext>
            </a:extLst>
          </p:cNvPr>
          <p:cNvSpPr>
            <a:spLocks noChangeArrowheads="1"/>
          </p:cNvSpPr>
          <p:nvPr/>
        </p:nvSpPr>
        <p:spPr bwMode="auto">
          <a:xfrm>
            <a:off x="5214938" y="4500563"/>
            <a:ext cx="37147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endParaRPr lang="en-US" altLang="en-US" sz="1800">
              <a:solidFill>
                <a:srgbClr val="0070C0"/>
              </a:solidFill>
              <a:latin typeface="Arial" panose="020B0604020202020204" pitchFamily="34" charset="0"/>
              <a:hlinkClick r:id="rId4"/>
            </a:endParaRPr>
          </a:p>
          <a:p>
            <a:pPr algn="r" eaLnBrk="1" hangingPunct="1">
              <a:spcBef>
                <a:spcPct val="0"/>
              </a:spcBef>
              <a:buFont typeface="Arial" panose="020B0604020202020204" pitchFamily="34" charset="0"/>
              <a:buNone/>
            </a:pPr>
            <a:endParaRPr lang="mn-MN" altLang="en-US" sz="2800">
              <a:solidFill>
                <a:srgbClr val="0070C0"/>
              </a:solidFill>
              <a:latin typeface="Arial" panose="020B0604020202020204" pitchFamily="34" charset="0"/>
              <a:hlinkClick r:id="rId4"/>
            </a:endParaRPr>
          </a:p>
          <a:p>
            <a:pPr algn="r" eaLnBrk="1" hangingPunct="1">
              <a:spcBef>
                <a:spcPct val="0"/>
              </a:spcBef>
              <a:buFont typeface="Arial" panose="020B0604020202020204" pitchFamily="34" charset="0"/>
              <a:buNone/>
            </a:pPr>
            <a:r>
              <a:rPr lang="en-US" altLang="en-US" sz="2800">
                <a:solidFill>
                  <a:srgbClr val="0070C0"/>
                </a:solidFill>
                <a:latin typeface="Arial" panose="020B0604020202020204" pitchFamily="34" charset="0"/>
                <a:hlinkClick r:id="rId4"/>
              </a:rPr>
              <a:t>www.mn-nhrc.org</a:t>
            </a:r>
            <a:r>
              <a:rPr lang="en-US" altLang="en-US" sz="2800">
                <a:solidFill>
                  <a:srgbClr val="0070C0"/>
                </a:solidFill>
                <a:latin typeface="Arial" panose="020B0604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A5BA-99DC-4553-8136-AC38E25217A0}"/>
              </a:ext>
            </a:extLst>
          </p:cNvPr>
          <p:cNvSpPr>
            <a:spLocks noGrp="1"/>
          </p:cNvSpPr>
          <p:nvPr>
            <p:ph type="title"/>
          </p:nvPr>
        </p:nvSpPr>
        <p:spPr>
          <a:xfrm>
            <a:off x="457200" y="274638"/>
            <a:ext cx="8229600" cy="922337"/>
          </a:xfrm>
        </p:spPr>
        <p:txBody>
          <a:bodyPr/>
          <a:lstStyle/>
          <a:p>
            <a:pPr>
              <a:defRPr/>
            </a:pPr>
            <a:r>
              <a:rPr lang="mn-MN" sz="3600" b="1" dirty="0">
                <a:solidFill>
                  <a:schemeClr val="accent1">
                    <a:lumMod val="75000"/>
                  </a:schemeClr>
                </a:solidFill>
                <a:latin typeface="Arial" panose="020B0604020202020204" pitchFamily="34" charset="0"/>
                <a:cs typeface="Arial" panose="020B0604020202020204" pitchFamily="34" charset="0"/>
              </a:rPr>
              <a:t>Ажлын байран дахь дарамт</a:t>
            </a:r>
            <a:endParaRPr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437781-6AE2-4771-9433-09A6A86EE709}"/>
              </a:ext>
            </a:extLst>
          </p:cNvPr>
          <p:cNvSpPr>
            <a:spLocks noGrp="1"/>
          </p:cNvSpPr>
          <p:nvPr>
            <p:ph idx="1"/>
          </p:nvPr>
        </p:nvSpPr>
        <p:spPr>
          <a:xfrm>
            <a:off x="457200" y="1341438"/>
            <a:ext cx="8229600" cy="5040312"/>
          </a:xfrm>
        </p:spPr>
        <p:txBody>
          <a:bodyPr/>
          <a:lstStyle/>
          <a:p>
            <a:pPr>
              <a:defRPr/>
            </a:pPr>
            <a:r>
              <a:rPr lang="mn-MN" dirty="0"/>
              <a:t>Ажил үүрэг бодит үзүүлэлтэд тулгуурлан тэгш шударга хуваарилагдаж, бүх ажилтнуудын ажлын гүйцэтгэл болон чанар бодитойгоор үнэлэгдэх ёстой. Ажилтан хүлээсэн үүргээ гүйцэтгэхэд хүйсээс шалтгаалсан аливаа саад тотгор учрах ёсгүй. Мөн хүйсээс шалтгаалан нэмэлт ажил оноох буюу нэмэлт ажилд томилох ёсгүй юм.</a:t>
            </a:r>
          </a:p>
          <a:p>
            <a:pPr marL="0" indent="0">
              <a:buFont typeface="Arial" panose="020B0604020202020204" pitchFamily="34" charset="0"/>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ED23-1CB5-4D8F-9D30-776013ECC4BF}"/>
              </a:ext>
            </a:extLst>
          </p:cNvPr>
          <p:cNvSpPr>
            <a:spLocks noGrp="1"/>
          </p:cNvSpPr>
          <p:nvPr>
            <p:ph type="title"/>
          </p:nvPr>
        </p:nvSpPr>
        <p:spPr>
          <a:xfrm>
            <a:off x="457200" y="274638"/>
            <a:ext cx="8229600" cy="850900"/>
          </a:xfrm>
        </p:spPr>
        <p:txBody>
          <a:bodyPr/>
          <a:lstStyle/>
          <a:p>
            <a:pPr>
              <a:defRPr/>
            </a:pPr>
            <a:r>
              <a:rPr lang="mn-MN" sz="3600" b="1" dirty="0">
                <a:solidFill>
                  <a:schemeClr val="accent1">
                    <a:lumMod val="75000"/>
                  </a:schemeClr>
                </a:solidFill>
                <a:latin typeface="Arial" panose="020B0604020202020204" pitchFamily="34" charset="0"/>
                <a:cs typeface="Arial" panose="020B0604020202020204" pitchFamily="34" charset="0"/>
              </a:rPr>
              <a:t>Ажлын байранд дахь дарамт</a:t>
            </a:r>
            <a:endParaRPr 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25603" name="Content Placeholder 2">
            <a:extLst>
              <a:ext uri="{FF2B5EF4-FFF2-40B4-BE49-F238E27FC236}">
                <a16:creationId xmlns:a16="http://schemas.microsoft.com/office/drawing/2014/main" id="{AD362424-1E89-4D05-AA8F-97CBD279F1C4}"/>
              </a:ext>
            </a:extLst>
          </p:cNvPr>
          <p:cNvSpPr>
            <a:spLocks noGrp="1"/>
          </p:cNvSpPr>
          <p:nvPr>
            <p:ph idx="1"/>
          </p:nvPr>
        </p:nvSpPr>
        <p:spPr>
          <a:xfrm>
            <a:off x="457200" y="1268413"/>
            <a:ext cx="8229600" cy="4897437"/>
          </a:xfrm>
        </p:spPr>
        <p:txBody>
          <a:bodyPr/>
          <a:lstStyle/>
          <a:p>
            <a:r>
              <a:rPr lang="mn-MN" altLang="en-US" sz="2800">
                <a:latin typeface="Arial" panose="020B0604020202020204" pitchFamily="34" charset="0"/>
                <a:cs typeface="Arial" panose="020B0604020202020204" pitchFamily="34" charset="0"/>
              </a:rPr>
              <a:t>Дарамт шахалтад өртсөн хүмүүс ял шийтгэл, сахилгажуулах арга хэмжээнээс урьдчилан сэргийлэх болон нөхөн сэргээх зохих арга хэмжээгээр хамгаалагдах ёстой. </a:t>
            </a:r>
          </a:p>
          <a:p>
            <a:r>
              <a:rPr lang="mn-MN" altLang="en-US" sz="2800">
                <a:latin typeface="Arial" panose="020B0604020202020204" pitchFamily="34" charset="0"/>
                <a:cs typeface="Arial" panose="020B0604020202020204" pitchFamily="34" charset="0"/>
              </a:rPr>
              <a:t>Ажлын байран дахь дарамт шахалтыг хувь хүний асуудал төдий үзэх биш, нийгэм, эдийн засаг, байгууллагын болон соёлын өргөн хүрээний нөхцөл байдлаас, түүний дотор жендэрийн харилцаан дахь өргөн тархсан тэгш бус байдлаас үүдэлтэй асуудал юм. </a:t>
            </a: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6CEE-79CC-45B8-8BD2-8892E7FB5DD5}"/>
              </a:ext>
            </a:extLst>
          </p:cNvPr>
          <p:cNvSpPr>
            <a:spLocks noGrp="1"/>
          </p:cNvSpPr>
          <p:nvPr>
            <p:ph type="title"/>
          </p:nvPr>
        </p:nvSpPr>
        <p:spPr>
          <a:xfrm>
            <a:off x="457200" y="274638"/>
            <a:ext cx="8229600" cy="993775"/>
          </a:xfrm>
        </p:spPr>
        <p:txBody>
          <a:bodyPr/>
          <a:lstStyle/>
          <a:p>
            <a:pPr>
              <a:defRPr/>
            </a:pPr>
            <a:r>
              <a:rPr lang="mn-MN" sz="3200" b="1" dirty="0">
                <a:solidFill>
                  <a:schemeClr val="accent1">
                    <a:lumMod val="75000"/>
                  </a:schemeClr>
                </a:solidFill>
                <a:latin typeface="Arial" panose="020B0604020202020204" pitchFamily="34" charset="0"/>
                <a:cs typeface="Arial" panose="020B0604020202020204" pitchFamily="34" charset="0"/>
              </a:rPr>
              <a:t>Ажлын байран дахь дарамт</a:t>
            </a:r>
            <a:endParaRPr lang="en-US" sz="3200" b="1" dirty="0">
              <a:solidFill>
                <a:schemeClr val="accent1">
                  <a:lumMod val="75000"/>
                </a:schemeClr>
              </a:solidFill>
              <a:latin typeface="Arial" panose="020B0604020202020204" pitchFamily="34" charset="0"/>
              <a:cs typeface="Arial" panose="020B0604020202020204" pitchFamily="34" charset="0"/>
            </a:endParaRPr>
          </a:p>
        </p:txBody>
      </p:sp>
      <p:sp>
        <p:nvSpPr>
          <p:cNvPr id="26627" name="Content Placeholder 2">
            <a:extLst>
              <a:ext uri="{FF2B5EF4-FFF2-40B4-BE49-F238E27FC236}">
                <a16:creationId xmlns:a16="http://schemas.microsoft.com/office/drawing/2014/main" id="{A9E66A7F-4671-4193-9D15-EB218EA77D04}"/>
              </a:ext>
            </a:extLst>
          </p:cNvPr>
          <p:cNvSpPr>
            <a:spLocks noGrp="1"/>
          </p:cNvSpPr>
          <p:nvPr>
            <p:ph idx="1"/>
          </p:nvPr>
        </p:nvSpPr>
        <p:spPr>
          <a:xfrm>
            <a:off x="457200" y="1484313"/>
            <a:ext cx="8229600" cy="4321175"/>
          </a:xfrm>
        </p:spPr>
        <p:txBody>
          <a:bodyPr/>
          <a:lstStyle/>
          <a:p>
            <a:r>
              <a:rPr lang="mn-MN" altLang="en-US">
                <a:latin typeface="Arial" panose="020B0604020202020204" pitchFamily="34" charset="0"/>
                <a:cs typeface="Arial" panose="020B0604020202020204" pitchFamily="34" charset="0"/>
              </a:rPr>
              <a:t>Хэн нэгэнд ажил олгогч, дээд шатны албан тушаалтан (менежер), хувь хүн болон бүлэг хүмүүс хэл, ам, бие махбод, нийгмийн болон сэтгэл зүйн дарамт учруулахыг хэлнэ.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6FBF-6742-41FC-9F3A-4C1C95185CA0}"/>
              </a:ext>
            </a:extLst>
          </p:cNvPr>
          <p:cNvSpPr>
            <a:spLocks noGrp="1"/>
          </p:cNvSpPr>
          <p:nvPr>
            <p:ph type="title"/>
          </p:nvPr>
        </p:nvSpPr>
        <p:spPr/>
        <p:txBody>
          <a:bodyPr/>
          <a:lstStyle/>
          <a:p>
            <a:pPr>
              <a:defRPr/>
            </a:pPr>
            <a:br>
              <a:rPr lang="mn-MN" sz="3600" dirty="0">
                <a:latin typeface="Arial" panose="020B0604020202020204" pitchFamily="34" charset="0"/>
                <a:cs typeface="Arial" panose="020B0604020202020204" pitchFamily="34" charset="0"/>
              </a:rPr>
            </a:br>
            <a:r>
              <a:rPr lang="mn-MN" sz="3600" b="1" dirty="0">
                <a:solidFill>
                  <a:schemeClr val="accent1">
                    <a:lumMod val="75000"/>
                  </a:schemeClr>
                </a:solidFill>
                <a:latin typeface="Arial" panose="020B0604020202020204" pitchFamily="34" charset="0"/>
                <a:cs typeface="Arial" panose="020B0604020202020204" pitchFamily="34" charset="0"/>
              </a:rPr>
              <a:t>Ажлын байран дахь дарамтын хэлбэр</a:t>
            </a:r>
            <a:br>
              <a:rPr lang="mn-MN" dirty="0"/>
            </a:br>
            <a:endParaRPr lang="en-US" dirty="0"/>
          </a:p>
        </p:txBody>
      </p:sp>
      <p:sp>
        <p:nvSpPr>
          <p:cNvPr id="27651" name="Content Placeholder 2">
            <a:extLst>
              <a:ext uri="{FF2B5EF4-FFF2-40B4-BE49-F238E27FC236}">
                <a16:creationId xmlns:a16="http://schemas.microsoft.com/office/drawing/2014/main" id="{C37FDCAC-86B1-4990-8290-139FC155CBED}"/>
              </a:ext>
            </a:extLst>
          </p:cNvPr>
          <p:cNvSpPr>
            <a:spLocks noGrp="1"/>
          </p:cNvSpPr>
          <p:nvPr>
            <p:ph idx="1"/>
          </p:nvPr>
        </p:nvSpPr>
        <p:spPr>
          <a:xfrm>
            <a:off x="457200" y="1600200"/>
            <a:ext cx="8229600" cy="4781550"/>
          </a:xfrm>
        </p:spPr>
        <p:txBody>
          <a:bodyPr/>
          <a:lstStyle/>
          <a:p>
            <a:r>
              <a:rPr lang="mn-MN" altLang="en-US" sz="2400">
                <a:latin typeface="Arial" panose="020B0604020202020204" pitchFamily="34" charset="0"/>
                <a:cs typeface="Arial" panose="020B0604020202020204" pitchFamily="34" charset="0"/>
              </a:rPr>
              <a:t>Давтамжтай ёжлох болон дарамттай давшилтууд, эсвэл хийж буй ажлын чинь талаар өөрийг чинь хувь хүний хувьд шоолох (үүнд гэр бүл, хүйс, бэлгийн амьдрал, бэлгийн чиг баримжаа, арьс өнгө болон соёл, боловсрол болон эдийн засгийн түвшин зэрэг байдлуудаар)</a:t>
            </a:r>
          </a:p>
          <a:p>
            <a:r>
              <a:rPr lang="mn-MN" altLang="en-US" sz="2400">
                <a:latin typeface="Arial" panose="020B0604020202020204" pitchFamily="34" charset="0"/>
                <a:cs typeface="Arial" panose="020B0604020202020204" pitchFamily="34" charset="0"/>
              </a:rPr>
              <a:t>Бэлгийн дарамт, тэр дундаа хүсээгүй байхад биед хүрэх, садар самуун агуулсан зүйл хэлэх, таагүй мэдрэмж төрүүлэхүйц зүйлсийг танаас гуйх</a:t>
            </a:r>
          </a:p>
          <a:p>
            <a:r>
              <a:rPr lang="mn-MN" altLang="en-US" sz="2400">
                <a:latin typeface="Arial" panose="020B0604020202020204" pitchFamily="34" charset="0"/>
                <a:cs typeface="Arial" panose="020B0604020202020204" pitchFamily="34" charset="0"/>
              </a:rPr>
              <a:t>Таны ажил үүрэгтэй хамааралтай үйл ажиллагаанаас хасах мөн таны гүйцэтгэж буй ажлын дагуу хамтран ажиллаж буй хүмүүсээс тусгаарлах</a:t>
            </a:r>
          </a:p>
          <a:p>
            <a:r>
              <a:rPr lang="mn-MN" altLang="en-US" sz="2400">
                <a:latin typeface="Arial" panose="020B0604020202020204" pitchFamily="34" charset="0"/>
                <a:cs typeface="Arial" panose="020B0604020202020204" pitchFamily="34" charset="0"/>
              </a:rPr>
              <a:t>	</a:t>
            </a:r>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B07C-1116-401E-8ECF-97EA0F27AF68}"/>
              </a:ext>
            </a:extLst>
          </p:cNvPr>
          <p:cNvSpPr>
            <a:spLocks noGrp="1"/>
          </p:cNvSpPr>
          <p:nvPr>
            <p:ph type="title"/>
          </p:nvPr>
        </p:nvSpPr>
        <p:spPr>
          <a:xfrm>
            <a:off x="457200" y="274638"/>
            <a:ext cx="8229600" cy="777875"/>
          </a:xfrm>
        </p:spPr>
        <p:txBody>
          <a:bodyPr/>
          <a:lstStyle/>
          <a:p>
            <a:pPr>
              <a:defRPr/>
            </a:pPr>
            <a:r>
              <a:rPr lang="mn-MN" sz="3200" b="1" dirty="0">
                <a:solidFill>
                  <a:schemeClr val="accent1">
                    <a:lumMod val="75000"/>
                  </a:schemeClr>
                </a:solidFill>
                <a:latin typeface="Arial" panose="020B0604020202020204" pitchFamily="34" charset="0"/>
                <a:cs typeface="Arial" panose="020B0604020202020204" pitchFamily="34" charset="0"/>
              </a:rPr>
              <a:t>Ажлын байран дахь дарамтын хэлбэр</a:t>
            </a:r>
            <a:endParaRPr lang="en-US" sz="3200" b="1" dirty="0">
              <a:solidFill>
                <a:schemeClr val="accent1">
                  <a:lumMod val="75000"/>
                </a:schemeClr>
              </a:solidFill>
              <a:latin typeface="Arial" panose="020B0604020202020204" pitchFamily="34" charset="0"/>
              <a:cs typeface="Arial" panose="020B0604020202020204" pitchFamily="34" charset="0"/>
            </a:endParaRPr>
          </a:p>
        </p:txBody>
      </p:sp>
      <p:sp>
        <p:nvSpPr>
          <p:cNvPr id="28675" name="Content Placeholder 2">
            <a:extLst>
              <a:ext uri="{FF2B5EF4-FFF2-40B4-BE49-F238E27FC236}">
                <a16:creationId xmlns:a16="http://schemas.microsoft.com/office/drawing/2014/main" id="{E3F6078B-AD76-426C-9DE4-84137060893F}"/>
              </a:ext>
            </a:extLst>
          </p:cNvPr>
          <p:cNvSpPr>
            <a:spLocks noGrp="1"/>
          </p:cNvSpPr>
          <p:nvPr>
            <p:ph idx="1"/>
          </p:nvPr>
        </p:nvSpPr>
        <p:spPr>
          <a:xfrm>
            <a:off x="457200" y="1196975"/>
            <a:ext cx="8229600" cy="5386388"/>
          </a:xfrm>
        </p:spPr>
        <p:txBody>
          <a:bodyPr/>
          <a:lstStyle/>
          <a:p>
            <a:r>
              <a:rPr lang="mn-MN" altLang="en-US" sz="2400">
                <a:latin typeface="Arial" panose="020B0604020202020204" pitchFamily="34" charset="0"/>
                <a:cs typeface="Arial" panose="020B0604020202020204" pitchFamily="34" charset="0"/>
              </a:rPr>
              <a:t>Сэтгэл санаагаар тоглох, дайрч давшлах болон бусад төрлийн сэтгэл зүйн дарамт учруулах</a:t>
            </a:r>
          </a:p>
          <a:p>
            <a:r>
              <a:rPr lang="mn-MN" altLang="en-US" sz="2400">
                <a:latin typeface="Arial" panose="020B0604020202020204" pitchFamily="34" charset="0"/>
                <a:cs typeface="Arial" panose="020B0604020202020204" pitchFamily="34" charset="0"/>
              </a:rPr>
              <a:t>Сүрдүүлэх (өөрийн гэсэн үнэлэмжгүй болгох)</a:t>
            </a:r>
          </a:p>
          <a:p>
            <a:r>
              <a:rPr lang="mn-MN" altLang="en-US" sz="2400">
                <a:latin typeface="Arial" panose="020B0604020202020204" pitchFamily="34" charset="0"/>
                <a:cs typeface="Arial" panose="020B0604020202020204" pitchFamily="34" charset="0"/>
              </a:rPr>
              <a:t>Ажил үүргийн хуваарьт заагаагүй ямар ч утга учиргүй үүрэг, даалгавар өгөх</a:t>
            </a:r>
          </a:p>
          <a:p>
            <a:r>
              <a:rPr lang="mn-MN" altLang="en-US" sz="2400">
                <a:latin typeface="Arial" panose="020B0604020202020204" pitchFamily="34" charset="0"/>
                <a:cs typeface="Arial" panose="020B0604020202020204" pitchFamily="34" charset="0"/>
              </a:rPr>
              <a:t>Гүйцэтгэх боломжгүй ажил даалгах үүнд, заасан хугацаанд хийж дуусгах боломжгүй ажил даалгах эсвэл байгаа боломж бололцооноос нь давсан ажил даалгах</a:t>
            </a:r>
          </a:p>
          <a:p>
            <a:r>
              <a:rPr lang="mn-MN" altLang="en-US" sz="2400">
                <a:latin typeface="Arial" panose="020B0604020202020204" pitchFamily="34" charset="0"/>
                <a:cs typeface="Arial" panose="020B0604020202020204" pitchFamily="34" charset="0"/>
              </a:rPr>
              <a:t>Ажил хийхэд хүндрэл учруулах үүднээс ажлын цаг болон ажлын хуваарийг өөрчлөх</a:t>
            </a:r>
          </a:p>
          <a:p>
            <a:endParaRPr lang="mn-MN" altLang="en-US" sz="2400">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F8E2-8A8F-47DF-9CC4-6EBDFF6EDB51}"/>
              </a:ext>
            </a:extLst>
          </p:cNvPr>
          <p:cNvSpPr>
            <a:spLocks noGrp="1"/>
          </p:cNvSpPr>
          <p:nvPr>
            <p:ph type="title"/>
          </p:nvPr>
        </p:nvSpPr>
        <p:spPr>
          <a:xfrm>
            <a:off x="457200" y="274638"/>
            <a:ext cx="8229600" cy="850900"/>
          </a:xfrm>
        </p:spPr>
        <p:txBody>
          <a:bodyPr/>
          <a:lstStyle/>
          <a:p>
            <a:pPr>
              <a:defRPr/>
            </a:pPr>
            <a:r>
              <a:rPr lang="mn-MN" sz="3200" b="1" dirty="0">
                <a:solidFill>
                  <a:schemeClr val="accent1">
                    <a:lumMod val="75000"/>
                  </a:schemeClr>
                </a:solidFill>
                <a:latin typeface="Arial" panose="020B0604020202020204" pitchFamily="34" charset="0"/>
                <a:cs typeface="Arial" panose="020B0604020202020204" pitchFamily="34" charset="0"/>
              </a:rPr>
              <a:t>Ажлын байран дахь дарамтын хэлбэр</a:t>
            </a:r>
            <a:endParaRPr lang="en-US" sz="3200" b="1" dirty="0">
              <a:solidFill>
                <a:schemeClr val="accent1">
                  <a:lumMod val="75000"/>
                </a:schemeClr>
              </a:solidFill>
              <a:latin typeface="Arial" panose="020B0604020202020204" pitchFamily="34" charset="0"/>
              <a:cs typeface="Arial" panose="020B0604020202020204" pitchFamily="34" charset="0"/>
            </a:endParaRPr>
          </a:p>
        </p:txBody>
      </p:sp>
      <p:sp>
        <p:nvSpPr>
          <p:cNvPr id="29699" name="Content Placeholder 2">
            <a:extLst>
              <a:ext uri="{FF2B5EF4-FFF2-40B4-BE49-F238E27FC236}">
                <a16:creationId xmlns:a16="http://schemas.microsoft.com/office/drawing/2014/main" id="{190E943B-BDEA-4394-8A67-03E54B2A2751}"/>
              </a:ext>
            </a:extLst>
          </p:cNvPr>
          <p:cNvSpPr>
            <a:spLocks noGrp="1"/>
          </p:cNvSpPr>
          <p:nvPr>
            <p:ph idx="1"/>
          </p:nvPr>
        </p:nvSpPr>
        <p:spPr>
          <a:xfrm>
            <a:off x="457200" y="1125538"/>
            <a:ext cx="8229600" cy="4895850"/>
          </a:xfrm>
        </p:spPr>
        <p:txBody>
          <a:bodyPr/>
          <a:lstStyle/>
          <a:p>
            <a:r>
              <a:rPr lang="mn-MN" altLang="en-US" sz="2400">
                <a:latin typeface="Arial" panose="020B0604020202020204" pitchFamily="34" charset="0"/>
                <a:cs typeface="Arial" panose="020B0604020202020204" pitchFamily="34" charset="0"/>
              </a:rPr>
              <a:t>Ажлыг хийж гүйцэтгэхэд шаардлагатай мэдээллийг өгөхгүй байх, нуун дарагдуулах</a:t>
            </a:r>
          </a:p>
          <a:p>
            <a:r>
              <a:rPr lang="mn-MN" altLang="en-US" sz="2400">
                <a:latin typeface="Arial" panose="020B0604020202020204" pitchFamily="34" charset="0"/>
                <a:cs typeface="Arial" panose="020B0604020202020204" pitchFamily="34" charset="0"/>
              </a:rPr>
              <a:t>Ажлын байран дээр таныг түлхэх, чихэх, дэгээдэх, татаж чангаах зэрэг үйлдлүүд</a:t>
            </a:r>
          </a:p>
          <a:p>
            <a:r>
              <a:rPr lang="mn-MN" altLang="en-US" sz="2400">
                <a:latin typeface="Arial" panose="020B0604020202020204" pitchFamily="34" charset="0"/>
                <a:cs typeface="Arial" panose="020B0604020202020204" pitchFamily="34" charset="0"/>
              </a:rPr>
              <a:t>Дайрах эсвэл ямар нэгэн тоноглол, хутга, галт зэвсэг, бороохой болон зэвсэг болгож ашиглаж болохуйц ямарваа нэгэн зүйлээр айлган сүрдүүлэх</a:t>
            </a:r>
          </a:p>
          <a:p>
            <a:r>
              <a:rPr lang="mn-MN" altLang="en-US" sz="2400">
                <a:latin typeface="Arial" panose="020B0604020202020204" pitchFamily="34" charset="0"/>
                <a:cs typeface="Arial" panose="020B0604020202020204" pitchFamily="34" charset="0"/>
              </a:rPr>
              <a:t>Дэглэх-тухайн хамт олондоо хүлээн зөвшөөрөгдөх үүднээс аливаа гутамшигт эсвэл зүй зохисгүй үйлдлүүд хийх</a:t>
            </a:r>
          </a:p>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368715F-F65D-4E61-B26A-08FE3DD78057}"/>
              </a:ext>
            </a:extLst>
          </p:cNvPr>
          <p:cNvSpPr>
            <a:spLocks noGrp="1"/>
          </p:cNvSpPr>
          <p:nvPr>
            <p:ph type="title"/>
          </p:nvPr>
        </p:nvSpPr>
        <p:spPr/>
        <p:txBody>
          <a:bodyPr/>
          <a:lstStyle/>
          <a:p>
            <a:r>
              <a:rPr lang="mn-MN" altLang="en-US" sz="3600" b="1">
                <a:solidFill>
                  <a:srgbClr val="0070C0"/>
                </a:solidFill>
                <a:latin typeface="Arial" panose="020B0604020202020204" pitchFamily="34" charset="0"/>
                <a:cs typeface="Arial" panose="020B0604020202020204" pitchFamily="34" charset="0"/>
              </a:rPr>
              <a:t>Ажлын байран дахь бэлгийн дарамт гэж...</a:t>
            </a:r>
          </a:p>
        </p:txBody>
      </p:sp>
      <p:sp>
        <p:nvSpPr>
          <p:cNvPr id="30723" name="Content Placeholder 2">
            <a:extLst>
              <a:ext uri="{FF2B5EF4-FFF2-40B4-BE49-F238E27FC236}">
                <a16:creationId xmlns:a16="http://schemas.microsoft.com/office/drawing/2014/main" id="{BB2852A7-23C2-4A23-A8FF-B88ACF844F60}"/>
              </a:ext>
            </a:extLst>
          </p:cNvPr>
          <p:cNvSpPr>
            <a:spLocks noGrp="1"/>
          </p:cNvSpPr>
          <p:nvPr>
            <p:ph idx="1"/>
          </p:nvPr>
        </p:nvSpPr>
        <p:spPr>
          <a:xfrm>
            <a:off x="457200" y="1600200"/>
            <a:ext cx="8229600" cy="4757738"/>
          </a:xfrm>
        </p:spPr>
        <p:txBody>
          <a:bodyPr/>
          <a:lstStyle/>
          <a:p>
            <a:pPr algn="just">
              <a:buFont typeface="Arial" panose="020B0604020202020204" pitchFamily="34" charset="0"/>
              <a:buNone/>
            </a:pPr>
            <a:r>
              <a:rPr lang="mn-MN" altLang="en-US" sz="3600">
                <a:solidFill>
                  <a:srgbClr val="0070C0"/>
                </a:solidFill>
                <a:latin typeface="Arial" panose="020B0604020202020204" pitchFamily="34" charset="0"/>
                <a:cs typeface="Arial" panose="020B0604020202020204" pitchFamily="34" charset="0"/>
              </a:rPr>
              <a:t>	</a:t>
            </a:r>
            <a:r>
              <a:rPr lang="mn-MN" altLang="en-US" sz="2200">
                <a:latin typeface="Arial" panose="020B0604020202020204" pitchFamily="34" charset="0"/>
                <a:cs typeface="Arial" panose="020B0604020202020204" pitchFamily="34" charset="0"/>
              </a:rPr>
              <a:t>Бусдыг </a:t>
            </a:r>
            <a:r>
              <a:rPr lang="mn-MN" altLang="en-US" sz="2200">
                <a:solidFill>
                  <a:srgbClr val="FF0066"/>
                </a:solidFill>
                <a:latin typeface="Arial" panose="020B0604020202020204" pitchFamily="34" charset="0"/>
                <a:cs typeface="Arial" panose="020B0604020202020204" pitchFamily="34" charset="0"/>
              </a:rPr>
              <a:t>хүсээгүй</a:t>
            </a:r>
            <a:r>
              <a:rPr lang="mn-MN" altLang="en-US" sz="2200">
                <a:latin typeface="Arial" panose="020B0604020202020204" pitchFamily="34" charset="0"/>
                <a:cs typeface="Arial" panose="020B0604020202020204" pitchFamily="34" charset="0"/>
              </a:rPr>
              <a:t> байхад нь </a:t>
            </a:r>
            <a:r>
              <a:rPr lang="mn-MN" altLang="en-US" sz="2200">
                <a:solidFill>
                  <a:srgbClr val="FF0066"/>
                </a:solidFill>
                <a:latin typeface="Arial" panose="020B0604020202020204" pitchFamily="34" charset="0"/>
                <a:cs typeface="Arial" panose="020B0604020202020204" pitchFamily="34" charset="0"/>
              </a:rPr>
              <a:t>бэлгийн сэдлээ </a:t>
            </a:r>
            <a:r>
              <a:rPr lang="mn-MN" altLang="en-US" sz="2200">
                <a:latin typeface="Arial" panose="020B0604020202020204" pitchFamily="34" charset="0"/>
                <a:cs typeface="Arial" panose="020B0604020202020204" pitchFamily="34" charset="0"/>
              </a:rPr>
              <a:t>үг хэлээр, биеэр буюу өөр хэлбэрээр илэрхийлсэн, эсвэл хурьцал үйлдэхээс аргагүй байдалд оруулсан мөн </a:t>
            </a:r>
            <a:r>
              <a:rPr lang="mn-MN" altLang="en-US" sz="2200">
                <a:solidFill>
                  <a:srgbClr val="FF0066"/>
                </a:solidFill>
                <a:latin typeface="Arial" panose="020B0604020202020204" pitchFamily="34" charset="0"/>
                <a:cs typeface="Arial" panose="020B0604020202020204" pitchFamily="34" charset="0"/>
              </a:rPr>
              <a:t>бэлгийн сэдлийн </a:t>
            </a:r>
            <a:r>
              <a:rPr lang="mn-MN" altLang="en-US" sz="2200">
                <a:latin typeface="Arial" panose="020B0604020202020204" pitchFamily="34" charset="0"/>
                <a:cs typeface="Arial" panose="020B0604020202020204" pitchFamily="34" charset="0"/>
              </a:rPr>
              <a:t>улмаас ажил, албан тушаал, эд 	материал, сэтгэл санааны болон бусад байдлаар хохироох үр дагавар бүхий </a:t>
            </a:r>
            <a:r>
              <a:rPr lang="mn-MN" altLang="en-US" sz="2200">
                <a:solidFill>
                  <a:srgbClr val="FF0066"/>
                </a:solidFill>
                <a:latin typeface="Arial" panose="020B0604020202020204" pitchFamily="34" charset="0"/>
                <a:cs typeface="Arial" panose="020B0604020202020204" pitchFamily="34" charset="0"/>
              </a:rPr>
              <a:t>тэвчишгүй орчин үүсгэх</a:t>
            </a:r>
            <a:r>
              <a:rPr lang="mn-MN" altLang="en-US" sz="2200">
                <a:latin typeface="Arial" panose="020B0604020202020204" pitchFamily="34" charset="0"/>
                <a:cs typeface="Arial" panose="020B0604020202020204" pitchFamily="34" charset="0"/>
              </a:rPr>
              <a:t>, айлган сүрдүүлэх, тулган шаардах зэрэг </a:t>
            </a:r>
            <a:r>
              <a:rPr lang="mn-MN" altLang="en-US" sz="2200">
                <a:solidFill>
                  <a:srgbClr val="FF0066"/>
                </a:solidFill>
                <a:latin typeface="Arial" panose="020B0604020202020204" pitchFamily="34" charset="0"/>
                <a:cs typeface="Arial" panose="020B0604020202020204" pitchFamily="34" charset="0"/>
              </a:rPr>
              <a:t>үйлдэл, эс үйлдэхүй</a:t>
            </a:r>
            <a:endParaRPr lang="mn-MN" altLang="en-US" sz="2200">
              <a:latin typeface="Arial" panose="020B0604020202020204" pitchFamily="34" charset="0"/>
              <a:cs typeface="Arial" panose="020B0604020202020204" pitchFamily="34" charset="0"/>
            </a:endParaRPr>
          </a:p>
          <a:p>
            <a:pPr>
              <a:buFont typeface="Arial" panose="020B0604020202020204" pitchFamily="34" charset="0"/>
              <a:buNone/>
            </a:pPr>
            <a:r>
              <a:rPr lang="mn-MN" altLang="en-US" sz="2000">
                <a:latin typeface="Arial" panose="020B0604020202020204" pitchFamily="34" charset="0"/>
                <a:cs typeface="Arial" panose="020B0604020202020204" pitchFamily="34" charset="0"/>
              </a:rPr>
              <a:t>			</a:t>
            </a:r>
          </a:p>
          <a:p>
            <a:pPr>
              <a:buFont typeface="Arial" panose="020B0604020202020204" pitchFamily="34" charset="0"/>
              <a:buNone/>
            </a:pPr>
            <a:r>
              <a:rPr lang="mn-MN" altLang="en-US" sz="2000">
                <a:latin typeface="Arial" panose="020B0604020202020204" pitchFamily="34" charset="0"/>
                <a:cs typeface="Arial" panose="020B0604020202020204" pitchFamily="34" charset="0"/>
              </a:rPr>
              <a:t>                                           </a:t>
            </a:r>
          </a:p>
          <a:p>
            <a:pPr>
              <a:buFont typeface="Arial" panose="020B0604020202020204" pitchFamily="34" charset="0"/>
              <a:buNone/>
            </a:pPr>
            <a:r>
              <a:rPr lang="mn-MN" altLang="en-US" sz="1800">
                <a:latin typeface="Arial" panose="020B0604020202020204" pitchFamily="34" charset="0"/>
                <a:cs typeface="Arial" panose="020B0604020202020204" pitchFamily="34" charset="0"/>
              </a:rPr>
              <a:t>          </a:t>
            </a:r>
            <a:r>
              <a:rPr lang="en-US" altLang="en-US" sz="1800">
                <a:latin typeface="Arial" panose="020B0604020202020204" pitchFamily="34" charset="0"/>
                <a:cs typeface="Arial" panose="020B0604020202020204" pitchFamily="34" charset="0"/>
              </a:rPr>
              <a:t>(</a:t>
            </a:r>
            <a:r>
              <a:rPr lang="mn-MN" altLang="en-US" sz="1800">
                <a:latin typeface="Arial" panose="020B0604020202020204" pitchFamily="34" charset="0"/>
                <a:cs typeface="Arial" panose="020B0604020202020204" pitchFamily="34" charset="0"/>
              </a:rPr>
              <a:t>Жендэрийн эрх тэгш байдлыг хангах тухай хуулийн </a:t>
            </a:r>
            <a:r>
              <a:rPr lang="en-US" altLang="en-US" sz="1800">
                <a:latin typeface="Arial" panose="020B0604020202020204" pitchFamily="34" charset="0"/>
                <a:cs typeface="Arial" panose="020B0604020202020204" pitchFamily="34" charset="0"/>
              </a:rPr>
              <a:t>4.1.7 </a:t>
            </a:r>
            <a:r>
              <a:rPr lang="mn-MN" altLang="en-US" sz="1800">
                <a:latin typeface="Arial" panose="020B0604020202020204" pitchFamily="34" charset="0"/>
                <a:cs typeface="Arial" panose="020B0604020202020204" pitchFamily="34" charset="0"/>
              </a:rPr>
              <a:t>дахь заалт</a:t>
            </a:r>
            <a:r>
              <a:rPr lang="en-US" altLang="en-US" sz="1800">
                <a:latin typeface="Arial" panose="020B0604020202020204" pitchFamily="34" charset="0"/>
                <a:cs typeface="Arial" panose="020B0604020202020204" pitchFamily="34" charset="0"/>
              </a:rPr>
              <a:t>)</a:t>
            </a:r>
            <a:endParaRPr lang="mn-MN" altLang="en-US" sz="1800">
              <a:latin typeface="Arial" panose="020B0604020202020204" pitchFamily="34" charset="0"/>
              <a:cs typeface="Arial" panose="020B0604020202020204" pitchFamily="34" charset="0"/>
            </a:endParaRPr>
          </a:p>
          <a:p>
            <a:pPr>
              <a:buFont typeface="Arial" panose="020B0604020202020204" pitchFamily="34" charset="0"/>
              <a:buNone/>
            </a:pPr>
            <a:endParaRPr lang="mn-MN" altLang="en-US" sz="1800">
              <a:solidFill>
                <a:srgbClr val="FF0066"/>
              </a:solidFill>
              <a:latin typeface="Arial" panose="020B0604020202020204" pitchFamily="34" charset="0"/>
              <a:cs typeface="Arial" panose="020B0604020202020204" pitchFamily="34" charset="0"/>
            </a:endParaRPr>
          </a:p>
          <a:p>
            <a:pPr>
              <a:buFont typeface="Arial" panose="020B0604020202020204" pitchFamily="34" charset="0"/>
              <a:buNone/>
            </a:pPr>
            <a:endParaRPr lang="en-US" altLang="en-US"/>
          </a:p>
          <a:p>
            <a:pPr algn="just">
              <a:buFont typeface="Arial" panose="020B0604020202020204" pitchFamily="34" charset="0"/>
              <a:buNone/>
            </a:pPr>
            <a:endParaRPr lang="mn-MN" altLang="en-US" sz="3600">
              <a:solidFill>
                <a:srgbClr val="0070C0"/>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7215F3B-CAA6-429E-BFF2-632B0C6EEA94}"/>
              </a:ext>
            </a:extLst>
          </p:cNvPr>
          <p:cNvSpPr>
            <a:spLocks noGrp="1"/>
          </p:cNvSpPr>
          <p:nvPr>
            <p:ph type="title"/>
          </p:nvPr>
        </p:nvSpPr>
        <p:spPr/>
        <p:txBody>
          <a:bodyPr/>
          <a:lstStyle/>
          <a:p>
            <a:r>
              <a:rPr lang="mn-MN" altLang="en-US" sz="3600" b="1">
                <a:solidFill>
                  <a:srgbClr val="0070C0"/>
                </a:solidFill>
                <a:latin typeface="Arial" panose="020B0604020202020204" pitchFamily="34" charset="0"/>
                <a:cs typeface="Arial" panose="020B0604020202020204" pitchFamily="34" charset="0"/>
              </a:rPr>
              <a:t>Ажлын байран дахь </a:t>
            </a:r>
            <a:r>
              <a:rPr lang="en-US" altLang="en-US" sz="3600" b="1">
                <a:solidFill>
                  <a:srgbClr val="0070C0"/>
                </a:solidFill>
                <a:latin typeface="Arial" panose="020B0604020202020204" pitchFamily="34" charset="0"/>
                <a:cs typeface="Arial" panose="020B0604020202020204" pitchFamily="34" charset="0"/>
              </a:rPr>
              <a:t>бэлгийн дарамт </a:t>
            </a:r>
          </a:p>
        </p:txBody>
      </p:sp>
      <p:sp>
        <p:nvSpPr>
          <p:cNvPr id="31747" name="Content Placeholder 2">
            <a:extLst>
              <a:ext uri="{FF2B5EF4-FFF2-40B4-BE49-F238E27FC236}">
                <a16:creationId xmlns:a16="http://schemas.microsoft.com/office/drawing/2014/main" id="{AD4B6344-D197-4F31-8F84-550F00FBF26D}"/>
              </a:ext>
            </a:extLst>
          </p:cNvPr>
          <p:cNvSpPr>
            <a:spLocks noGrp="1"/>
          </p:cNvSpPr>
          <p:nvPr>
            <p:ph idx="1"/>
          </p:nvPr>
        </p:nvSpPr>
        <p:spPr>
          <a:xfrm>
            <a:off x="611188" y="1700213"/>
            <a:ext cx="8229600" cy="4637087"/>
          </a:xfrm>
        </p:spPr>
        <p:txBody>
          <a:bodyPr/>
          <a:lstStyle/>
          <a:p>
            <a:r>
              <a:rPr lang="en-US" altLang="en-US">
                <a:latin typeface="Arial" panose="020B0604020202020204" pitchFamily="34" charset="0"/>
                <a:cs typeface="Arial" panose="020B0604020202020204" pitchFamily="34" charset="0"/>
              </a:rPr>
              <a:t>хүний эрхийн зөрчил </a:t>
            </a:r>
            <a:endParaRPr lang="mn-MN"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хүйсээр ялгаварлан гадуурхах илрэл </a:t>
            </a:r>
          </a:p>
          <a:p>
            <a:r>
              <a:rPr lang="en-US" altLang="en-US">
                <a:latin typeface="Arial" panose="020B0604020202020204" pitchFamily="34" charset="0"/>
                <a:cs typeface="Arial" panose="020B0604020202020204" pitchFamily="34" charset="0"/>
              </a:rPr>
              <a:t>эмэгтэйчүүдийн эсрэг хүчирхийллийн нэг хэлбэр </a:t>
            </a:r>
          </a:p>
          <a:p>
            <a:r>
              <a:rPr lang="en-US" altLang="en-US">
                <a:latin typeface="Arial" panose="020B0604020202020204" pitchFamily="34" charset="0"/>
                <a:cs typeface="Arial" panose="020B0604020202020204" pitchFamily="34" charset="0"/>
              </a:rPr>
              <a:t>хувь хүний нэр төр, </a:t>
            </a:r>
            <a:r>
              <a:rPr lang="mn-MN" altLang="en-US">
                <a:latin typeface="Arial" panose="020B0604020202020204" pitchFamily="34" charset="0"/>
                <a:cs typeface="Arial" panose="020B0604020202020204" pitchFamily="34" charset="0"/>
              </a:rPr>
              <a:t>эрхэм чанар</a:t>
            </a:r>
            <a:r>
              <a:rPr lang="en-US" altLang="en-US">
                <a:latin typeface="Arial" panose="020B0604020202020204" pitchFamily="34" charset="0"/>
                <a:cs typeface="Arial" panose="020B0604020202020204" pitchFamily="34" charset="0"/>
              </a:rPr>
              <a:t>, эрх чөлөөний эсрэг гэмт хэрэг </a:t>
            </a:r>
          </a:p>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B441CF4-4E4C-47BE-8990-804337B573EE}"/>
              </a:ext>
            </a:extLst>
          </p:cNvPr>
          <p:cNvSpPr>
            <a:spLocks noGrp="1"/>
          </p:cNvSpPr>
          <p:nvPr>
            <p:ph type="title"/>
          </p:nvPr>
        </p:nvSpPr>
        <p:spPr>
          <a:xfrm>
            <a:off x="457200" y="274638"/>
            <a:ext cx="8229600" cy="922337"/>
          </a:xfrm>
        </p:spPr>
        <p:txBody>
          <a:bodyPr/>
          <a:lstStyle/>
          <a:p>
            <a:r>
              <a:rPr lang="mn-MN" altLang="en-US" sz="3200" b="1">
                <a:solidFill>
                  <a:srgbClr val="0070C0"/>
                </a:solidFill>
                <a:latin typeface="Arial" panose="020B0604020202020204" pitchFamily="34" charset="0"/>
                <a:cs typeface="Arial" panose="020B0604020202020204" pitchFamily="34" charset="0"/>
              </a:rPr>
              <a:t>ГОМДОЛ ШИЙДВЭРЛЭЛТИЙН МЭДЭЭ</a:t>
            </a:r>
            <a:endParaRPr lang="en-US" altLang="en-US" sz="3200" b="1">
              <a:solidFill>
                <a:srgbClr val="0070C0"/>
              </a:solidFill>
              <a:latin typeface="Arial" panose="020B0604020202020204" pitchFamily="34" charset="0"/>
              <a:cs typeface="Arial" panose="020B0604020202020204" pitchFamily="34" charset="0"/>
            </a:endParaRPr>
          </a:p>
        </p:txBody>
      </p:sp>
      <p:sp>
        <p:nvSpPr>
          <p:cNvPr id="32771" name="Content Placeholder 2">
            <a:extLst>
              <a:ext uri="{FF2B5EF4-FFF2-40B4-BE49-F238E27FC236}">
                <a16:creationId xmlns:a16="http://schemas.microsoft.com/office/drawing/2014/main" id="{C6C23C3A-E9D7-4CF5-A1D3-7A33444C9253}"/>
              </a:ext>
            </a:extLst>
          </p:cNvPr>
          <p:cNvSpPr>
            <a:spLocks noGrp="1"/>
          </p:cNvSpPr>
          <p:nvPr>
            <p:ph idx="1"/>
          </p:nvPr>
        </p:nvSpPr>
        <p:spPr>
          <a:xfrm>
            <a:off x="457200" y="1600200"/>
            <a:ext cx="8229600" cy="4565650"/>
          </a:xfrm>
        </p:spPr>
        <p:txBody>
          <a:bodyPr/>
          <a:lstStyle/>
          <a:p>
            <a:r>
              <a:rPr lang="mn-MN" altLang="en-US">
                <a:latin typeface="Arial" panose="020B0604020202020204" pitchFamily="34" charset="0"/>
                <a:cs typeface="Arial" panose="020B0604020202020204" pitchFamily="34" charset="0"/>
              </a:rPr>
              <a:t>Анх 2010 онд АББД-тай холбоотой гомдол хүлээн авч шийдвэрлэсэн</a:t>
            </a:r>
          </a:p>
          <a:p>
            <a:r>
              <a:rPr lang="mn-MN" altLang="en-US">
                <a:latin typeface="Arial" panose="020B0604020202020204" pitchFamily="34" charset="0"/>
                <a:cs typeface="Arial" panose="020B0604020202020204" pitchFamily="34" charset="0"/>
              </a:rPr>
              <a:t>2008-2017 он буюу 9 жилийн дунджаар нийт хөдөлмөрлөх эрхтэй холбоотой 240 гомдол хүлээн авч шийдвэрлэсэн бол 2015-2018 онд 6 гомдол ажлын байрны бэлгийн дарамттай холбоотой гомдол байна.  </a:t>
            </a:r>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Unurjargal\Documents\My Received Files\Будрагчаа\4.jpg">
            <a:extLst>
              <a:ext uri="{FF2B5EF4-FFF2-40B4-BE49-F238E27FC236}">
                <a16:creationId xmlns:a16="http://schemas.microsoft.com/office/drawing/2014/main" id="{50C67778-226B-406A-B73E-9B4B238D3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023938"/>
            <a:ext cx="778986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2270D1C-E6B3-4116-BCE7-EFE60C6EC6C1}"/>
              </a:ext>
            </a:extLst>
          </p:cNvPr>
          <p:cNvSpPr>
            <a:spLocks noGrp="1"/>
          </p:cNvSpPr>
          <p:nvPr>
            <p:ph type="title"/>
          </p:nvPr>
        </p:nvSpPr>
        <p:spPr>
          <a:xfrm>
            <a:off x="684213" y="260350"/>
            <a:ext cx="8229600" cy="777875"/>
          </a:xfrm>
        </p:spPr>
        <p:txBody>
          <a:bodyPr/>
          <a:lstStyle/>
          <a:p>
            <a:r>
              <a:rPr lang="mn-MN" altLang="en-US" sz="3600" b="1">
                <a:solidFill>
                  <a:srgbClr val="0070C0"/>
                </a:solidFill>
                <a:latin typeface="Arial" panose="020B0604020202020204" pitchFamily="34" charset="0"/>
                <a:cs typeface="Arial" panose="020B0604020202020204" pitchFamily="34" charset="0"/>
              </a:rPr>
              <a:t>ТӨРИЙН АЛБА БА ХҮНИЙ ЭРХ</a:t>
            </a:r>
          </a:p>
        </p:txBody>
      </p:sp>
      <p:sp>
        <p:nvSpPr>
          <p:cNvPr id="16387" name="Content Placeholder 2">
            <a:extLst>
              <a:ext uri="{FF2B5EF4-FFF2-40B4-BE49-F238E27FC236}">
                <a16:creationId xmlns:a16="http://schemas.microsoft.com/office/drawing/2014/main" id="{E283C716-88CF-4553-A657-5704271A3164}"/>
              </a:ext>
            </a:extLst>
          </p:cNvPr>
          <p:cNvSpPr>
            <a:spLocks noGrp="1"/>
          </p:cNvSpPr>
          <p:nvPr>
            <p:ph idx="1"/>
          </p:nvPr>
        </p:nvSpPr>
        <p:spPr>
          <a:xfrm>
            <a:off x="457200" y="1412875"/>
            <a:ext cx="8229600" cy="4608513"/>
          </a:xfrm>
        </p:spPr>
        <p:txBody>
          <a:bodyPr/>
          <a:lstStyle/>
          <a:p>
            <a:pPr marL="514350" indent="-514350">
              <a:buFont typeface="Arial" panose="020B0604020202020204" pitchFamily="34" charset="0"/>
              <a:buAutoNum type="arabicPeriod"/>
            </a:pPr>
            <a:r>
              <a:rPr lang="mn-MN" altLang="en-US" sz="2400">
                <a:latin typeface="Arial" panose="020B0604020202020204" pitchFamily="34" charset="0"/>
                <a:cs typeface="Arial" panose="020B0604020202020204" pitchFamily="34" charset="0"/>
              </a:rPr>
              <a:t>Аливаа улс орны иргэдийн эдлэх үндсэн эрхэд тухайн улс орондоо төрийн алба хаших эрх хамаарна. </a:t>
            </a:r>
          </a:p>
          <a:p>
            <a:pPr marL="514350" indent="-514350">
              <a:buFont typeface="Arial" panose="020B0604020202020204" pitchFamily="34" charset="0"/>
              <a:buAutoNum type="arabicPeriod"/>
            </a:pPr>
            <a:r>
              <a:rPr lang="mn-MN" altLang="en-US" sz="2400">
                <a:latin typeface="Arial" panose="020B0604020202020204" pitchFamily="34" charset="0"/>
                <a:cs typeface="Arial" panose="020B0604020202020204" pitchFamily="34" charset="0"/>
              </a:rPr>
              <a:t>Хүний эрхийн Түгээмэл Тунхаглалын 21 дүгээр зүйлийн 2-т “Хүн бүр улсдаа төрийн алба хаших эрхтэй” </a:t>
            </a:r>
          </a:p>
          <a:p>
            <a:pPr marL="514350" indent="-514350">
              <a:buFont typeface="Arial" panose="020B0604020202020204" pitchFamily="34" charset="0"/>
              <a:buAutoNum type="arabicPeriod"/>
            </a:pPr>
            <a:r>
              <a:rPr lang="mn-MN" altLang="en-US" sz="2400">
                <a:latin typeface="Arial" panose="020B0604020202020204" pitchFamily="34" charset="0"/>
                <a:cs typeface="Arial" panose="020B0604020202020204" pitchFamily="34" charset="0"/>
              </a:rPr>
              <a:t>Иргэний болон улс төрийн эрхийн тухай олон улсын пактын 25 дугаар  зүйлийн (</a:t>
            </a:r>
            <a:r>
              <a:rPr lang="en-US" altLang="en-US" sz="2400">
                <a:latin typeface="Arial" panose="020B0604020202020204" pitchFamily="34" charset="0"/>
                <a:cs typeface="Arial" panose="020B0604020202020204" pitchFamily="34" charset="0"/>
              </a:rPr>
              <a:t>c)-</a:t>
            </a:r>
            <a:r>
              <a:rPr lang="mn-MN" altLang="en-US" sz="2400">
                <a:latin typeface="Arial" panose="020B0604020202020204" pitchFamily="34" charset="0"/>
                <a:cs typeface="Arial" panose="020B0604020202020204" pitchFamily="34" charset="0"/>
              </a:rPr>
              <a:t>д “Иргэн бүр 2 дугаар зүйлд дурдсан  аливаа алагчлалгүйгээр болон үндэслэлгүй хязгаарлалтгүйгээр тэгш эрхийн ерөнхий нөхцөлтэйгээр улсдаа төрийн алба хаших эрх, боломжийг эдэлнэ”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4B5350B-AD54-44D7-8819-313A6E880B65}"/>
              </a:ext>
            </a:extLst>
          </p:cNvPr>
          <p:cNvSpPr>
            <a:spLocks noGrp="1"/>
          </p:cNvSpPr>
          <p:nvPr>
            <p:ph type="title"/>
          </p:nvPr>
        </p:nvSpPr>
        <p:spPr/>
        <p:txBody>
          <a:bodyPr/>
          <a:lstStyle/>
          <a:p>
            <a:endParaRPr lang="en-US" altLang="en-US"/>
          </a:p>
        </p:txBody>
      </p:sp>
      <p:sp>
        <p:nvSpPr>
          <p:cNvPr id="34819" name="Content Placeholder 2">
            <a:extLst>
              <a:ext uri="{FF2B5EF4-FFF2-40B4-BE49-F238E27FC236}">
                <a16:creationId xmlns:a16="http://schemas.microsoft.com/office/drawing/2014/main" id="{4375DB18-D7BD-4260-9CCE-525053155C0F}"/>
              </a:ext>
            </a:extLst>
          </p:cNvPr>
          <p:cNvSpPr>
            <a:spLocks noGrp="1"/>
          </p:cNvSpPr>
          <p:nvPr>
            <p:ph idx="1"/>
          </p:nvPr>
        </p:nvSpPr>
        <p:spPr/>
        <p:txBody>
          <a:bodyPr/>
          <a:lstStyle/>
          <a:p>
            <a:endParaRPr lang="en-US" altLang="en-US"/>
          </a:p>
        </p:txBody>
      </p:sp>
      <p:pic>
        <p:nvPicPr>
          <p:cNvPr id="34820" name="Picture 2" descr="C:\Users\Unurjargal\Documents\My Received Files\Будрагчаа\2.jpg">
            <a:extLst>
              <a:ext uri="{FF2B5EF4-FFF2-40B4-BE49-F238E27FC236}">
                <a16:creationId xmlns:a16="http://schemas.microsoft.com/office/drawing/2014/main" id="{CAD93CE1-FDC8-4211-A97F-DDEC3629B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74638"/>
            <a:ext cx="8318500" cy="57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Unurjargal\Documents\My Received Files\Будрагчаа\7.jpg">
            <a:extLst>
              <a:ext uri="{FF2B5EF4-FFF2-40B4-BE49-F238E27FC236}">
                <a16:creationId xmlns:a16="http://schemas.microsoft.com/office/drawing/2014/main" id="{FCF8D0E9-2A9E-49B2-A389-1EA4977A1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73150"/>
            <a:ext cx="786765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Unurjargal\Documents\My Received Files\Будрагчаа\5.jpg">
            <a:extLst>
              <a:ext uri="{FF2B5EF4-FFF2-40B4-BE49-F238E27FC236}">
                <a16:creationId xmlns:a16="http://schemas.microsoft.com/office/drawing/2014/main" id="{CA5AD85A-B929-4A23-BF65-7056F92EB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63" y="1200150"/>
            <a:ext cx="7681912"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Unurjargal\Documents\My Received Files\Будрагчаа\6.jpg">
            <a:extLst>
              <a:ext uri="{FF2B5EF4-FFF2-40B4-BE49-F238E27FC236}">
                <a16:creationId xmlns:a16="http://schemas.microsoft.com/office/drawing/2014/main" id="{34C86704-22E4-4F67-B0B6-5616A31F3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 y="1042988"/>
            <a:ext cx="811212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84DF5A-76D4-4307-B010-9B8894D75692}"/>
              </a:ext>
            </a:extLst>
          </p:cNvPr>
          <p:cNvSpPr>
            <a:spLocks noGrp="1"/>
          </p:cNvSpPr>
          <p:nvPr>
            <p:ph type="title"/>
          </p:nvPr>
        </p:nvSpPr>
        <p:spPr>
          <a:xfrm>
            <a:off x="0" y="44450"/>
            <a:ext cx="8858250" cy="1027113"/>
          </a:xfrm>
        </p:spPr>
        <p:txBody>
          <a:bodyPr>
            <a:normAutofit fontScale="90000"/>
          </a:bodyPr>
          <a:lstStyle/>
          <a:p>
            <a:pPr eaLnBrk="1" fontAlgn="auto" hangingPunct="1">
              <a:spcAft>
                <a:spcPts val="0"/>
              </a:spcAft>
              <a:defRPr/>
            </a:pPr>
            <a:br>
              <a:rPr lang="mn-MN" sz="3200" b="1" dirty="0"/>
            </a:br>
            <a:r>
              <a:rPr lang="mn-MN" sz="3200" b="1" dirty="0">
                <a:solidFill>
                  <a:srgbClr val="0070C0"/>
                </a:solidFill>
                <a:latin typeface="Arial" pitchFamily="34" charset="0"/>
                <a:cs typeface="Arial" pitchFamily="34" charset="0"/>
              </a:rPr>
              <a:t>ХАМТРАГЧ ДАРАМТАД ӨРТСӨН ТОХИОЛДОЛД ТА ЮУ ХИЙЖ ЧАДАХ ВЭ? </a:t>
            </a:r>
            <a:br>
              <a:rPr lang="en-US" sz="3200" dirty="0">
                <a:solidFill>
                  <a:srgbClr val="0070C0"/>
                </a:solidFill>
                <a:latin typeface="Arial" pitchFamily="34" charset="0"/>
                <a:cs typeface="Arial" pitchFamily="34" charset="0"/>
              </a:rPr>
            </a:br>
            <a:endParaRPr lang="en-AU" sz="3200" dirty="0">
              <a:solidFill>
                <a:srgbClr val="0070C0"/>
              </a:solidFill>
              <a:latin typeface="Arial" pitchFamily="34" charset="0"/>
              <a:cs typeface="Arial" pitchFamily="34" charset="0"/>
            </a:endParaRPr>
          </a:p>
        </p:txBody>
      </p:sp>
      <p:sp>
        <p:nvSpPr>
          <p:cNvPr id="33795" name="Rectangle 4">
            <a:extLst>
              <a:ext uri="{FF2B5EF4-FFF2-40B4-BE49-F238E27FC236}">
                <a16:creationId xmlns:a16="http://schemas.microsoft.com/office/drawing/2014/main" id="{73F34C50-01BB-4F34-A9CA-9642942171F8}"/>
              </a:ext>
            </a:extLst>
          </p:cNvPr>
          <p:cNvSpPr>
            <a:spLocks noChangeArrowheads="1"/>
          </p:cNvSpPr>
          <p:nvPr/>
        </p:nvSpPr>
        <p:spPr bwMode="auto">
          <a:xfrm>
            <a:off x="214313" y="1143000"/>
            <a:ext cx="8786812"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defRPr/>
            </a:pPr>
            <a:r>
              <a:rPr lang="mn-MN" altLang="en-US" sz="2800" dirty="0">
                <a:latin typeface="Arial" panose="020B0604020202020204" pitchFamily="34" charset="0"/>
              </a:rPr>
              <a:t>Холбогдох байгууллага, хүмүүстэй уулзахыг зөвлөх </a:t>
            </a:r>
            <a:endParaRPr lang="en-US" altLang="en-US" sz="2800" dirty="0">
              <a:latin typeface="Arial" panose="020B0604020202020204" pitchFamily="34" charset="0"/>
            </a:endParaRPr>
          </a:p>
          <a:p>
            <a:pPr marL="457200" indent="-457200" eaLnBrk="1" hangingPunct="1">
              <a:spcBef>
                <a:spcPct val="0"/>
              </a:spcBef>
              <a:defRPr/>
            </a:pPr>
            <a:r>
              <a:rPr lang="mn-MN" altLang="en-US" sz="2800" dirty="0">
                <a:latin typeface="Arial" panose="020B0604020202020204" pitchFamily="34" charset="0"/>
              </a:rPr>
              <a:t>Нотлох баримт бий болгоход нь туслах </a:t>
            </a:r>
            <a:endParaRPr lang="en-US" altLang="en-US" sz="2800" dirty="0">
              <a:latin typeface="Arial" panose="020B0604020202020204" pitchFamily="34" charset="0"/>
            </a:endParaRPr>
          </a:p>
          <a:p>
            <a:pPr marL="457200" indent="-457200" eaLnBrk="1" hangingPunct="1">
              <a:spcBef>
                <a:spcPct val="0"/>
              </a:spcBef>
              <a:defRPr/>
            </a:pPr>
            <a:r>
              <a:rPr lang="mn-MN" altLang="en-US" sz="2800" dirty="0">
                <a:latin typeface="Arial" panose="020B0604020202020204" pitchFamily="34" charset="0"/>
              </a:rPr>
              <a:t>Хамт олноос гаргах шаардлага хүргүүлэх</a:t>
            </a:r>
            <a:endParaRPr lang="en-US" altLang="en-US" sz="2800" dirty="0">
              <a:latin typeface="Arial" panose="020B0604020202020204" pitchFamily="34" charset="0"/>
            </a:endParaRPr>
          </a:p>
          <a:p>
            <a:pPr marL="457200" indent="-457200" eaLnBrk="1" hangingPunct="1">
              <a:spcBef>
                <a:spcPct val="0"/>
              </a:spcBef>
              <a:defRPr/>
            </a:pPr>
            <a:r>
              <a:rPr lang="mn-MN" altLang="en-US" sz="2800" dirty="0">
                <a:latin typeface="Arial" panose="020B0604020202020204" pitchFamily="34" charset="0"/>
              </a:rPr>
              <a:t>Байгууллагын  дотоод журамд хориглосон заалт оруулахад ажиллах </a:t>
            </a:r>
            <a:endParaRPr lang="en-US" altLang="en-US" sz="2800" dirty="0">
              <a:latin typeface="Arial" panose="020B0604020202020204" pitchFamily="34" charset="0"/>
            </a:endParaRPr>
          </a:p>
          <a:p>
            <a:pPr marL="457200" indent="-457200" eaLnBrk="1" hangingPunct="1">
              <a:spcBef>
                <a:spcPct val="0"/>
              </a:spcBef>
              <a:defRPr/>
            </a:pPr>
            <a:r>
              <a:rPr lang="mn-MN" altLang="en-US" sz="2800" dirty="0">
                <a:latin typeface="Arial" panose="020B0604020202020204" pitchFamily="34" charset="0"/>
              </a:rPr>
              <a:t>Бусдадаа зөв ойлголт, мэдээлэл өгөх </a:t>
            </a:r>
            <a:endParaRPr lang="en-US" altLang="en-US" sz="2800" dirty="0">
              <a:latin typeface="Arial" panose="020B0604020202020204" pitchFamily="34" charset="0"/>
            </a:endParaRPr>
          </a:p>
          <a:p>
            <a:pPr marL="457200" indent="-457200" eaLnBrk="1" hangingPunct="1">
              <a:spcBef>
                <a:spcPct val="0"/>
              </a:spcBef>
              <a:defRPr/>
            </a:pPr>
            <a:r>
              <a:rPr lang="mn-MN" altLang="en-US" sz="2800" dirty="0">
                <a:latin typeface="Arial" panose="020B0604020202020204" pitchFamily="34" charset="0"/>
              </a:rPr>
              <a:t>Урьдчилан сэргийлэх талаар хамтран ажиллах</a:t>
            </a:r>
            <a:endParaRPr lang="en-US" altLang="en-US" sz="2800" dirty="0">
              <a:latin typeface="Arial" panose="020B0604020202020204" pitchFamily="34" charset="0"/>
            </a:endParaRPr>
          </a:p>
          <a:p>
            <a:pPr marL="457200" indent="-457200" eaLnBrk="1" hangingPunct="1">
              <a:spcBef>
                <a:spcPct val="0"/>
              </a:spcBef>
              <a:defRPr/>
            </a:pPr>
            <a:r>
              <a:rPr lang="mn-MN" altLang="en-US" sz="2800" dirty="0">
                <a:latin typeface="Arial" panose="020B0604020202020204" pitchFamily="34" charset="0"/>
              </a:rPr>
              <a:t>Дарамтлагч этгээдэд хариуцлага хүлгээлгэх хууль эрх зүйн орчныг бүрдүүлэхэд хамт олноороо ажиллахыг уриалах  </a:t>
            </a:r>
          </a:p>
          <a:p>
            <a:pPr eaLnBrk="1" hangingPunct="1">
              <a:spcBef>
                <a:spcPct val="0"/>
              </a:spcBef>
              <a:buFontTx/>
              <a:buNone/>
              <a:defRPr/>
            </a:pPr>
            <a:endParaRPr lang="mn-MN" altLang="en-US" sz="1800" dirty="0">
              <a:latin typeface="Arial" panose="020B0604020202020204" pitchFamily="34" charset="0"/>
            </a:endParaRPr>
          </a:p>
          <a:p>
            <a:pPr eaLnBrk="1" hangingPunct="1">
              <a:spcBef>
                <a:spcPct val="0"/>
              </a:spcBef>
              <a:buFontTx/>
              <a:buNone/>
              <a:defRPr/>
            </a:pPr>
            <a:endParaRPr lang="mn-MN" altLang="en-US" sz="1800" dirty="0">
              <a:latin typeface="Arial" panose="020B0604020202020204" pitchFamily="34" charset="0"/>
            </a:endParaRPr>
          </a:p>
          <a:p>
            <a:pPr eaLnBrk="1" hangingPunct="1">
              <a:spcBef>
                <a:spcPct val="0"/>
              </a:spcBef>
              <a:buFontTx/>
              <a:buNone/>
              <a:defRPr/>
            </a:pPr>
            <a:endParaRPr lang="mn-MN" altLang="en-US" sz="1800" dirty="0">
              <a:latin typeface="Arial" panose="020B0604020202020204" pitchFamily="34" charset="0"/>
            </a:endParaRPr>
          </a:p>
          <a:p>
            <a:pPr eaLnBrk="1" hangingPunct="1">
              <a:spcBef>
                <a:spcPct val="0"/>
              </a:spcBef>
              <a:buFontTx/>
              <a:buNone/>
              <a:defRPr/>
            </a:pPr>
            <a:endParaRPr lang="mn-MN" altLang="en-US" sz="1800" dirty="0">
              <a:latin typeface="Arial" panose="020B0604020202020204" pitchFamily="34" charset="0"/>
            </a:endParaRPr>
          </a:p>
          <a:p>
            <a:pPr eaLnBrk="1" hangingPunct="1">
              <a:spcBef>
                <a:spcPct val="0"/>
              </a:spcBef>
              <a:buFontTx/>
              <a:buNone/>
              <a:defRPr/>
            </a:pPr>
            <a:endParaRPr lang="mn-MN" altLang="en-US" sz="1800" dirty="0">
              <a:latin typeface="Arial" panose="020B0604020202020204" pitchFamily="34" charset="0"/>
            </a:endParaRPr>
          </a:p>
          <a:p>
            <a:pPr eaLnBrk="1" hangingPunct="1">
              <a:spcBef>
                <a:spcPct val="0"/>
              </a:spcBef>
              <a:buFontTx/>
              <a:buNone/>
              <a:defRPr/>
            </a:pPr>
            <a:endParaRPr lang="mn-MN" altLang="en-US" sz="1800" dirty="0">
              <a:latin typeface="Arial" panose="020B0604020202020204" pitchFamily="34" charset="0"/>
            </a:endParaRPr>
          </a:p>
          <a:p>
            <a:pPr eaLnBrk="1" hangingPunct="1">
              <a:spcBef>
                <a:spcPct val="0"/>
              </a:spcBef>
              <a:buFontTx/>
              <a:buNone/>
              <a:defRPr/>
            </a:pPr>
            <a:endParaRPr lang="mn-MN" altLang="en-US" sz="1800" dirty="0">
              <a:latin typeface="Arial" panose="020B0604020202020204" pitchFamily="34" charset="0"/>
            </a:endParaRPr>
          </a:p>
          <a:p>
            <a:pPr eaLnBrk="1" hangingPunct="1">
              <a:spcBef>
                <a:spcPct val="0"/>
              </a:spcBef>
              <a:buFontTx/>
              <a:buNone/>
              <a:defRPr/>
            </a:pPr>
            <a:endParaRPr lang="en-US" altLang="en-US" sz="18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35B2A2A-B181-4980-AEE4-3D0D359C477E}"/>
              </a:ext>
            </a:extLst>
          </p:cNvPr>
          <p:cNvSpPr>
            <a:spLocks noGrp="1"/>
          </p:cNvSpPr>
          <p:nvPr>
            <p:ph type="title"/>
          </p:nvPr>
        </p:nvSpPr>
        <p:spPr>
          <a:xfrm>
            <a:off x="457200" y="274638"/>
            <a:ext cx="8229600" cy="922337"/>
          </a:xfrm>
        </p:spPr>
        <p:txBody>
          <a:bodyPr/>
          <a:lstStyle/>
          <a:p>
            <a:r>
              <a:rPr lang="mn-MN" altLang="en-US" sz="3200" b="1">
                <a:solidFill>
                  <a:srgbClr val="0070C0"/>
                </a:solidFill>
                <a:latin typeface="Arial" panose="020B0604020202020204" pitchFamily="34" charset="0"/>
                <a:cs typeface="Arial" panose="020B0604020202020204" pitchFamily="34" charset="0"/>
              </a:rPr>
              <a:t>ГОМДОЛ ШИЙДВЭРЛЭЛТИЙН МЭДЭЭ</a:t>
            </a:r>
            <a:endParaRPr lang="en-US" altLang="en-US" sz="3200" b="1">
              <a:solidFill>
                <a:srgbClr val="0070C0"/>
              </a:solidFill>
              <a:latin typeface="Arial" panose="020B0604020202020204" pitchFamily="34" charset="0"/>
              <a:cs typeface="Arial" panose="020B0604020202020204" pitchFamily="34" charset="0"/>
            </a:endParaRPr>
          </a:p>
        </p:txBody>
      </p:sp>
      <p:sp>
        <p:nvSpPr>
          <p:cNvPr id="40963" name="Content Placeholder 2">
            <a:extLst>
              <a:ext uri="{FF2B5EF4-FFF2-40B4-BE49-F238E27FC236}">
                <a16:creationId xmlns:a16="http://schemas.microsoft.com/office/drawing/2014/main" id="{8824C261-8E22-4BFD-9442-89B5AEA7C304}"/>
              </a:ext>
            </a:extLst>
          </p:cNvPr>
          <p:cNvSpPr>
            <a:spLocks noGrp="1"/>
          </p:cNvSpPr>
          <p:nvPr>
            <p:ph idx="1"/>
          </p:nvPr>
        </p:nvSpPr>
        <p:spPr>
          <a:xfrm>
            <a:off x="457200" y="1600200"/>
            <a:ext cx="8229600" cy="4565650"/>
          </a:xfrm>
        </p:spPr>
        <p:txBody>
          <a:bodyPr/>
          <a:lstStyle/>
          <a:p>
            <a:r>
              <a:rPr lang="mn-MN" altLang="en-US">
                <a:latin typeface="Arial" panose="020B0604020202020204" pitchFamily="34" charset="0"/>
                <a:cs typeface="Arial" panose="020B0604020202020204" pitchFamily="34" charset="0"/>
              </a:rPr>
              <a:t>Анх 2010 онд АББД-тай холбоотой гомдол хүлээн авч шийдвэрлэсэн</a:t>
            </a:r>
          </a:p>
          <a:p>
            <a:r>
              <a:rPr lang="mn-MN" altLang="en-US">
                <a:latin typeface="Arial" panose="020B0604020202020204" pitchFamily="34" charset="0"/>
                <a:cs typeface="Arial" panose="020B0604020202020204" pitchFamily="34" charset="0"/>
              </a:rPr>
              <a:t>2008-2017 он буюу 9 жилийн дунджаар нийт хөдөлмөрлөх эрхтэй холбоотой 240 гомдол хүлээн авч шийдвэрлэсэн бол 2015-2018 онд 6 гомдол ажлын байрны бэлгийн дарамттай холбоотой гомдол байна.  </a:t>
            </a:r>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CF338150-8D31-409D-85AD-48C22A316750}"/>
              </a:ext>
            </a:extLst>
          </p:cNvPr>
          <p:cNvSpPr>
            <a:spLocks noGrp="1"/>
          </p:cNvSpPr>
          <p:nvPr>
            <p:ph sz="quarter" idx="4294967295"/>
          </p:nvPr>
        </p:nvSpPr>
        <p:spPr>
          <a:xfrm>
            <a:off x="508000" y="1771650"/>
            <a:ext cx="7664450" cy="3486150"/>
          </a:xfrm>
        </p:spPr>
        <p:txBody>
          <a:bodyPr>
            <a:normAutofit/>
          </a:bodyPr>
          <a:lstStyle/>
          <a:p>
            <a:pPr marL="204788" indent="-204788">
              <a:defRPr/>
            </a:pPr>
            <a:r>
              <a:rPr lang="mn-MN" sz="2100" dirty="0">
                <a:cs typeface="Arial" charset="0"/>
              </a:rPr>
              <a:t>Хүний эрхэд суурилсан байгууллага нь хүний эрхийн үнэт зүйлс болон зарчмуудыг өөрийн дотоод бодлого ба ажил хэргээр дамжуулан бүх түвшиндээ хэрэгжүүлдэг.</a:t>
            </a:r>
          </a:p>
          <a:p>
            <a:pPr>
              <a:defRPr/>
            </a:pPr>
            <a:r>
              <a:rPr lang="mn-MN" sz="2100" dirty="0">
                <a:latin typeface="Arial TC" pitchFamily="34" charset="0"/>
                <a:cs typeface="Arial" pitchFamily="34" charset="0"/>
              </a:rPr>
              <a:t>Үл ялгаварлах</a:t>
            </a:r>
            <a:endParaRPr lang="en-US" sz="2100" dirty="0">
              <a:latin typeface="Arial TC" pitchFamily="34" charset="0"/>
              <a:cs typeface="Arial" pitchFamily="34" charset="0"/>
            </a:endParaRPr>
          </a:p>
          <a:p>
            <a:pPr>
              <a:defRPr/>
            </a:pPr>
            <a:r>
              <a:rPr lang="mn-MN" sz="2100" dirty="0">
                <a:latin typeface="Arial TC" pitchFamily="34" charset="0"/>
                <a:cs typeface="Arial" pitchFamily="34" charset="0"/>
              </a:rPr>
              <a:t>Нэр хүнд ба шударга ёс </a:t>
            </a:r>
            <a:endParaRPr lang="en-US" sz="2100" dirty="0">
              <a:latin typeface="Arial TC" pitchFamily="34" charset="0"/>
              <a:cs typeface="Arial" pitchFamily="34" charset="0"/>
            </a:endParaRPr>
          </a:p>
          <a:p>
            <a:pPr>
              <a:defRPr/>
            </a:pPr>
            <a:r>
              <a:rPr lang="mn-MN" sz="2100" dirty="0">
                <a:latin typeface="Arial TC" pitchFamily="34" charset="0"/>
                <a:cs typeface="Arial" pitchFamily="34" charset="0"/>
              </a:rPr>
              <a:t>Хариуцлагатай байдал </a:t>
            </a:r>
          </a:p>
          <a:p>
            <a:pPr>
              <a:defRPr/>
            </a:pPr>
            <a:r>
              <a:rPr lang="mn-MN" sz="2100" dirty="0">
                <a:latin typeface="Arial TC" pitchFamily="34" charset="0"/>
                <a:cs typeface="Arial" pitchFamily="34" charset="0"/>
              </a:rPr>
              <a:t>Оролцоо ба чадваржуулалт </a:t>
            </a:r>
            <a:endParaRPr lang="en-US" sz="2100" dirty="0">
              <a:latin typeface="Arial TC" pitchFamily="34" charset="0"/>
              <a:cs typeface="Arial" pitchFamily="34" charset="0"/>
            </a:endParaRPr>
          </a:p>
          <a:p>
            <a:pPr>
              <a:defRPr/>
            </a:pPr>
            <a:r>
              <a:rPr lang="mn-MN" sz="2100" dirty="0">
                <a:latin typeface="Arial TC" pitchFamily="34" charset="0"/>
                <a:cs typeface="Arial" pitchFamily="34" charset="0"/>
              </a:rPr>
              <a:t>Хүн бүрийг хүндэтгэх </a:t>
            </a:r>
            <a:endParaRPr lang="en-US" sz="2100" dirty="0">
              <a:latin typeface="Arial TC" pitchFamily="34" charset="0"/>
              <a:cs typeface="Arial" pitchFamily="34" charset="0"/>
            </a:endParaRPr>
          </a:p>
        </p:txBody>
      </p:sp>
      <p:sp>
        <p:nvSpPr>
          <p:cNvPr id="4" name="Title 1">
            <a:extLst>
              <a:ext uri="{FF2B5EF4-FFF2-40B4-BE49-F238E27FC236}">
                <a16:creationId xmlns:a16="http://schemas.microsoft.com/office/drawing/2014/main" id="{DE36CC1B-7584-4599-9ABB-C8543C787B89}"/>
              </a:ext>
            </a:extLst>
          </p:cNvPr>
          <p:cNvSpPr txBox="1">
            <a:spLocks/>
          </p:cNvSpPr>
          <p:nvPr/>
        </p:nvSpPr>
        <p:spPr>
          <a:xfrm>
            <a:off x="742950" y="1085850"/>
            <a:ext cx="6400800" cy="628650"/>
          </a:xfrm>
          <a:prstGeom prst="rect">
            <a:avLst/>
          </a:prstGeom>
        </p:spPr>
        <p:txBody>
          <a:bodyPr>
            <a:norm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mn-MN" altLang="ko-KR" sz="2400" b="1">
                <a:solidFill>
                  <a:srgbClr val="00B0F0"/>
                </a:solidFill>
                <a:latin typeface="Times New Roman" panose="02020603050405020304" pitchFamily="18" charset="0"/>
                <a:cs typeface="Times New Roman" panose="02020603050405020304" pitchFamily="18" charset="0"/>
              </a:rPr>
              <a:t>Хүний эрхэд суурилсан байгууллага...</a:t>
            </a:r>
            <a:endParaRPr lang="en-US" altLang="en-US" sz="2400" b="1">
              <a:solidFill>
                <a:srgbClr val="00B0F0"/>
              </a:solidFill>
              <a:latin typeface="Calibri" panose="020F0502020204030204" pitchFamily="34" charset="0"/>
              <a:ea typeface="Malgun Gothic" panose="020B0503020000020004" pitchFamily="34" charset="-127"/>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DC4E1ED-D153-4B92-A1AA-9F2A1D39A652}"/>
              </a:ext>
            </a:extLst>
          </p:cNvPr>
          <p:cNvSpPr>
            <a:spLocks noChangeArrowheads="1"/>
          </p:cNvSpPr>
          <p:nvPr/>
        </p:nvSpPr>
        <p:spPr bwMode="auto">
          <a:xfrm>
            <a:off x="285750" y="285750"/>
            <a:ext cx="85725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mn-MN" altLang="en-US">
                <a:latin typeface="Arial" panose="020B0604020202020204" pitchFamily="34" charset="0"/>
              </a:rPr>
              <a:t>Хүн ажлын байрандаа өдрийн тэн хагасыг өнгөрүүлдэг. Харин таны ажлын байр хэр аюулгүй, ажиллахад таатай вэ?</a:t>
            </a:r>
          </a:p>
          <a:p>
            <a:pPr algn="just" eaLnBrk="1" hangingPunct="1">
              <a:spcBef>
                <a:spcPct val="0"/>
              </a:spcBef>
              <a:buFontTx/>
              <a:buNone/>
            </a:pPr>
            <a:endParaRPr lang="mn-MN" altLang="en-US">
              <a:latin typeface="Arial" panose="020B0604020202020204" pitchFamily="34" charset="0"/>
            </a:endParaRPr>
          </a:p>
          <a:p>
            <a:pPr algn="just" eaLnBrk="1" hangingPunct="1">
              <a:spcBef>
                <a:spcPct val="0"/>
              </a:spcBef>
              <a:buFont typeface="Arial" panose="020B0604020202020204" pitchFamily="34" charset="0"/>
              <a:buNone/>
            </a:pPr>
            <a:r>
              <a:rPr lang="mn-MN" altLang="en-US">
                <a:latin typeface="Arial" panose="020B0604020202020204" pitchFamily="34" charset="0"/>
              </a:rPr>
              <a:t>Ажлын байр гэдэг нь хүн хоорондын харилцааны хамгийн эрүүл орчин байх ёстой гэдгийг санах нь зүйтэй.</a:t>
            </a:r>
          </a:p>
          <a:p>
            <a:pPr algn="just" eaLnBrk="1" hangingPunct="1">
              <a:spcBef>
                <a:spcPct val="0"/>
              </a:spcBef>
              <a:buFontTx/>
              <a:buNone/>
            </a:pPr>
            <a:endParaRPr lang="mn-MN" altLang="en-US">
              <a:latin typeface="Arial" panose="020B0604020202020204" pitchFamily="34" charset="0"/>
            </a:endParaRPr>
          </a:p>
          <a:p>
            <a:pPr algn="just" eaLnBrk="1" hangingPunct="1">
              <a:spcBef>
                <a:spcPct val="0"/>
              </a:spcBef>
              <a:buFontTx/>
              <a:buNone/>
            </a:pPr>
            <a:endParaRPr lang="mn-MN" altLang="en-US">
              <a:latin typeface="Arial" panose="020B0604020202020204" pitchFamily="34" charset="0"/>
            </a:endParaRPr>
          </a:p>
          <a:p>
            <a:pPr algn="just" eaLnBrk="1" hangingPunct="1">
              <a:spcBef>
                <a:spcPct val="0"/>
              </a:spcBef>
              <a:buFontTx/>
              <a:buNone/>
            </a:pPr>
            <a:endParaRPr lang="mn-MN" altLang="en-US" sz="1800">
              <a:latin typeface="Arial" panose="020B0604020202020204" pitchFamily="34" charset="0"/>
            </a:endParaRPr>
          </a:p>
          <a:p>
            <a:pPr algn="just" eaLnBrk="1" hangingPunct="1">
              <a:spcBef>
                <a:spcPct val="0"/>
              </a:spcBef>
              <a:buFontTx/>
              <a:buNone/>
            </a:pPr>
            <a:endParaRPr lang="mn-MN" altLang="en-US" sz="1800">
              <a:latin typeface="Arial" panose="020B0604020202020204" pitchFamily="34" charset="0"/>
            </a:endParaRPr>
          </a:p>
          <a:p>
            <a:pPr algn="just" eaLnBrk="1" hangingPunct="1">
              <a:spcBef>
                <a:spcPct val="0"/>
              </a:spcBef>
              <a:buFontTx/>
              <a:buNone/>
            </a:pPr>
            <a:endParaRPr lang="mn-MN" altLang="en-US" sz="1800">
              <a:latin typeface="Arial" panose="020B0604020202020204" pitchFamily="34" charset="0"/>
            </a:endParaRPr>
          </a:p>
          <a:p>
            <a:pPr algn="just" eaLnBrk="1" hangingPunct="1">
              <a:spcBef>
                <a:spcPct val="0"/>
              </a:spcBef>
              <a:buFontTx/>
              <a:buNone/>
            </a:pPr>
            <a:endParaRPr lang="mn-MN" altLang="en-US" sz="180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1D7FE26-33C0-4F34-B5CF-D5A23112AEC9}"/>
              </a:ext>
            </a:extLst>
          </p:cNvPr>
          <p:cNvGraphicFramePr>
            <a:graphicFrameLocks noGrp="1"/>
          </p:cNvGraphicFramePr>
          <p:nvPr/>
        </p:nvGraphicFramePr>
        <p:xfrm>
          <a:off x="684213" y="1052513"/>
          <a:ext cx="7775575" cy="4195762"/>
        </p:xfrm>
        <a:graphic>
          <a:graphicData uri="http://schemas.openxmlformats.org/drawingml/2006/table">
            <a:tbl>
              <a:tblPr/>
              <a:tblGrid>
                <a:gridCol w="3887787">
                  <a:extLst>
                    <a:ext uri="{9D8B030D-6E8A-4147-A177-3AD203B41FA5}">
                      <a16:colId xmlns:a16="http://schemas.microsoft.com/office/drawing/2014/main" val="45831566"/>
                    </a:ext>
                  </a:extLst>
                </a:gridCol>
                <a:gridCol w="3887788">
                  <a:extLst>
                    <a:ext uri="{9D8B030D-6E8A-4147-A177-3AD203B41FA5}">
                      <a16:colId xmlns:a16="http://schemas.microsoft.com/office/drawing/2014/main" val="2882260862"/>
                    </a:ext>
                  </a:extLst>
                </a:gridCol>
              </a:tblGrid>
              <a:tr h="19192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mn-MN"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mn-MN" altLang="en-US" sz="1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Хэрвээ таны эрх зөрчигдөж байгаа бол</a:t>
                      </a:r>
                      <a:endParaRPr kumimoji="0" lang="en-US" altLang="en-US" sz="1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mn-MN" altLang="en-US" sz="24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Та </a:t>
                      </a:r>
                      <a:r>
                        <a:rPr kumimoji="0" lang="en-US" altLang="en-US" sz="24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kumimoji="0" lang="mn-MN" altLang="en-US" sz="24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хохирогч</a:t>
                      </a:r>
                      <a:endParaRPr kumimoji="0" lang="en-US" altLang="en-US" sz="2400" b="1" i="0" u="none" strike="noStrike" cap="none" normalizeH="0" baseline="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mn-MN"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mn-MN" altLang="en-US" sz="1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Хэрвээ та бусдын эрх эрх чөлөөнд халдаж байгаа бол</a:t>
                      </a:r>
                      <a:endParaRPr kumimoji="0" lang="en-US" altLang="en-US" sz="1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1" i="0" u="none" strike="noStrike" cap="none" normalizeH="0" baseline="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1" i="0" u="none" strike="noStrike" cap="none" normalizeH="0" baseline="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mn-MN" altLang="en-US" sz="24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Та </a:t>
                      </a:r>
                      <a:r>
                        <a:rPr kumimoji="0" lang="en-US" altLang="en-US" sz="24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kumimoji="0" lang="mn-MN" altLang="en-US" sz="24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гэмтэн</a:t>
                      </a:r>
                      <a:endParaRPr kumimoji="0" lang="en-US" altLang="en-US" sz="2400" b="1" i="0" u="none" strike="noStrike" cap="none" normalizeH="0" baseline="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224924"/>
                  </a:ext>
                </a:extLst>
              </a:tr>
              <a:tr h="22764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mn-MN"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mn-MN" altLang="en-US" sz="1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Хэн нэгэн бусдын эрх эрх чөлөөнд халдахад зохих арга хэмжээг авдаг бол</a:t>
                      </a:r>
                      <a:endParaRPr kumimoji="0" lang="en-US" altLang="en-US" sz="1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mn-MN" altLang="en-US" sz="24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Та </a:t>
                      </a:r>
                      <a:r>
                        <a:rPr kumimoji="0" lang="en-US" altLang="en-US" sz="24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kumimoji="0" lang="mn-MN" altLang="en-US" sz="24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тэмцэгч</a:t>
                      </a:r>
                      <a:endParaRPr kumimoji="0" lang="en-US" altLang="en-US" sz="2400" b="1" i="0" u="none" strike="noStrike" cap="none" normalizeH="0" baseline="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mn-MN"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mn-MN" altLang="en-US" sz="1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Хэн нэгэн бусдын эрхийг хөсөрдүүлж байхад юу ч хийгээгүй бол</a:t>
                      </a:r>
                      <a:endParaRPr kumimoji="0" lang="en-US" altLang="en-US" sz="1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mn-MN" altLang="en-US" sz="2400" b="1" i="0" u="none" strike="noStrike" cap="none" normalizeH="0" baseline="0">
                          <a:ln>
                            <a:noFill/>
                          </a:ln>
                          <a:solidFill>
                            <a:srgbClr val="0070C0"/>
                          </a:solidFill>
                          <a:effectLst/>
                          <a:latin typeface="Arial" panose="020B0604020202020204" pitchFamily="34" charset="0"/>
                          <a:cs typeface="Arial" panose="020B0604020202020204" pitchFamily="34" charset="0"/>
                        </a:rPr>
                        <a:t>Та </a:t>
                      </a:r>
                      <a:r>
                        <a:rPr kumimoji="0" lang="en-US" altLang="en-US" sz="2400" b="1" i="0" u="none" strike="noStrike" cap="none" normalizeH="0" baseline="0">
                          <a:ln>
                            <a:noFill/>
                          </a:ln>
                          <a:solidFill>
                            <a:srgbClr val="0070C0"/>
                          </a:solidFill>
                          <a:effectLst/>
                          <a:latin typeface="Arial" panose="020B0604020202020204" pitchFamily="34" charset="0"/>
                          <a:cs typeface="Arial" panose="020B0604020202020204" pitchFamily="34" charset="0"/>
                        </a:rPr>
                        <a:t> </a:t>
                      </a:r>
                      <a:r>
                        <a:rPr kumimoji="0" lang="mn-MN" altLang="en-US" sz="2400" b="1" i="0" u="none" strike="noStrike" cap="none" normalizeH="0" baseline="0">
                          <a:ln>
                            <a:noFill/>
                          </a:ln>
                          <a:solidFill>
                            <a:srgbClr val="0070C0"/>
                          </a:solidFill>
                          <a:effectLst/>
                          <a:latin typeface="Arial" panose="020B0604020202020204" pitchFamily="34" charset="0"/>
                          <a:cs typeface="Arial" panose="020B0604020202020204" pitchFamily="34" charset="0"/>
                        </a:rPr>
                        <a:t>гэрч</a:t>
                      </a:r>
                      <a:endParaRPr kumimoji="0" lang="en-US" altLang="en-US" sz="2400" b="1" i="0" u="none" strike="noStrike" cap="none" normalizeH="0" baseline="0">
                        <a:ln>
                          <a:noFill/>
                        </a:ln>
                        <a:solidFill>
                          <a:srgbClr val="0070C0"/>
                        </a:solidFill>
                        <a:effectLst/>
                        <a:latin typeface="Arial" panose="020B060402020202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8154604"/>
                  </a:ext>
                </a:extLst>
              </a:tr>
            </a:tbl>
          </a:graphicData>
        </a:graphic>
      </p:graphicFrame>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C1269B0-5FEF-47C1-BC43-089A9F91B866}"/>
              </a:ext>
            </a:extLst>
          </p:cNvPr>
          <p:cNvSpPr>
            <a:spLocks noGrp="1"/>
          </p:cNvSpPr>
          <p:nvPr>
            <p:ph type="title"/>
          </p:nvPr>
        </p:nvSpPr>
        <p:spPr/>
        <p:txBody>
          <a:bodyPr/>
          <a:lstStyle/>
          <a:p>
            <a:pPr eaLnBrk="1" hangingPunct="1"/>
            <a:r>
              <a:rPr lang="mn-MN" altLang="en-US"/>
              <a:t>АНХААРАЛ ТАВЬСАН ТА БҮХЭНД БАЯРЛАЛАА</a:t>
            </a:r>
          </a:p>
        </p:txBody>
      </p:sp>
      <p:sp>
        <p:nvSpPr>
          <p:cNvPr id="45059" name="Content Placeholder 2">
            <a:extLst>
              <a:ext uri="{FF2B5EF4-FFF2-40B4-BE49-F238E27FC236}">
                <a16:creationId xmlns:a16="http://schemas.microsoft.com/office/drawing/2014/main" id="{0F769218-30EF-42AF-B324-F35DB90E50D3}"/>
              </a:ext>
            </a:extLst>
          </p:cNvPr>
          <p:cNvSpPr>
            <a:spLocks noGrp="1"/>
          </p:cNvSpPr>
          <p:nvPr>
            <p:ph idx="1"/>
          </p:nvPr>
        </p:nvSpPr>
        <p:spPr/>
        <p:txBody>
          <a:bodyPr/>
          <a:lstStyle/>
          <a:p>
            <a:pPr eaLnBrk="1" hangingPunct="1">
              <a:buFont typeface="Arial" panose="020B0604020202020204" pitchFamily="34" charset="0"/>
              <a:buNone/>
            </a:pPr>
            <a:endParaRPr lang="en-US" altLang="en-US"/>
          </a:p>
        </p:txBody>
      </p:sp>
      <p:pic>
        <p:nvPicPr>
          <p:cNvPr id="56322" name="Picture 2">
            <a:extLst>
              <a:ext uri="{FF2B5EF4-FFF2-40B4-BE49-F238E27FC236}">
                <a16:creationId xmlns:a16="http://schemas.microsoft.com/office/drawing/2014/main" id="{8A24F228-BD6A-437F-B0EB-ACE25BA94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7145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EC13F97-FE8A-4C1D-9634-4C817B97D58A}"/>
              </a:ext>
            </a:extLst>
          </p:cNvPr>
          <p:cNvSpPr>
            <a:spLocks noGrp="1"/>
          </p:cNvSpPr>
          <p:nvPr>
            <p:ph type="title"/>
          </p:nvPr>
        </p:nvSpPr>
        <p:spPr>
          <a:xfrm>
            <a:off x="457200" y="274638"/>
            <a:ext cx="8229600" cy="922337"/>
          </a:xfrm>
        </p:spPr>
        <p:txBody>
          <a:bodyPr/>
          <a:lstStyle/>
          <a:p>
            <a:pPr>
              <a:defRPr/>
            </a:pPr>
            <a:r>
              <a:rPr lang="mn-MN" altLang="en-US" sz="3600" b="1" dirty="0">
                <a:solidFill>
                  <a:schemeClr val="accent1">
                    <a:lumMod val="75000"/>
                  </a:schemeClr>
                </a:solidFill>
                <a:latin typeface="Arial" panose="020B0604020202020204" pitchFamily="34" charset="0"/>
                <a:cs typeface="Arial" panose="020B0604020202020204" pitchFamily="34" charset="0"/>
              </a:rPr>
              <a:t>ТӨРИЙН АЛБАН ДАХЬ ХҮНИЙ ЭРХИЙН СТАНДАРТ</a:t>
            </a:r>
            <a:endParaRPr lang="en-US" altLang="en-US" sz="3600" b="1" dirty="0">
              <a:solidFill>
                <a:schemeClr val="accent1">
                  <a:lumMod val="75000"/>
                </a:schemeClr>
              </a:solidFill>
              <a:latin typeface="Arial" panose="020B0604020202020204" pitchFamily="34" charset="0"/>
              <a:cs typeface="Arial" panose="020B0604020202020204" pitchFamily="34" charset="0"/>
            </a:endParaRPr>
          </a:p>
        </p:txBody>
      </p:sp>
      <p:sp>
        <p:nvSpPr>
          <p:cNvPr id="17411" name="Content Placeholder 2">
            <a:extLst>
              <a:ext uri="{FF2B5EF4-FFF2-40B4-BE49-F238E27FC236}">
                <a16:creationId xmlns:a16="http://schemas.microsoft.com/office/drawing/2014/main" id="{418BBA9A-D3EA-44C9-B5A1-B5C180B34EE4}"/>
              </a:ext>
            </a:extLst>
          </p:cNvPr>
          <p:cNvSpPr>
            <a:spLocks noGrp="1"/>
          </p:cNvSpPr>
          <p:nvPr>
            <p:ph idx="1"/>
          </p:nvPr>
        </p:nvSpPr>
        <p:spPr>
          <a:xfrm>
            <a:off x="457200" y="1196975"/>
            <a:ext cx="8229600" cy="4895850"/>
          </a:xfrm>
        </p:spPr>
        <p:txBody>
          <a:bodyPr/>
          <a:lstStyle/>
          <a:p>
            <a:r>
              <a:rPr lang="mn-MN" altLang="en-US" sz="2400">
                <a:latin typeface="Arial" panose="020B0604020202020204" pitchFamily="34" charset="0"/>
                <a:cs typeface="Arial" panose="020B0604020202020204" pitchFamily="34" charset="0"/>
              </a:rPr>
              <a:t>Ажилд томилох, албан тушаал дэвшүүлэх, түдгэлзүүлэх, ажлаас халах бодитой бөгөөд үндэслэлтэй шалгуур тогтоох;</a:t>
            </a:r>
          </a:p>
          <a:p>
            <a:r>
              <a:rPr lang="mn-MN" altLang="en-US" sz="2400">
                <a:latin typeface="Arial" panose="020B0604020202020204" pitchFamily="34" charset="0"/>
                <a:cs typeface="Arial" panose="020B0604020202020204" pitchFamily="34" charset="0"/>
              </a:rPr>
              <a:t>-Бүх иргэдэд төрийн алба хаших адил боломж олгох үүднээс эерэг арга хэмжээ авах;</a:t>
            </a:r>
          </a:p>
          <a:p>
            <a:r>
              <a:rPr lang="mn-MN" altLang="en-US" sz="2400">
                <a:latin typeface="Arial" panose="020B0604020202020204" pitchFamily="34" charset="0"/>
                <a:cs typeface="Arial" panose="020B0604020202020204" pitchFamily="34" charset="0"/>
              </a:rPr>
              <a:t>Төрийн алба хаших адил боломж олгох, ажилласан жилээр нь урамшуулах зарчим тогтоох;</a:t>
            </a:r>
          </a:p>
          <a:p>
            <a:r>
              <a:rPr lang="mn-MN" altLang="en-US" sz="2400">
                <a:latin typeface="Arial" panose="020B0604020202020204" pitchFamily="34" charset="0"/>
                <a:cs typeface="Arial" panose="020B0604020202020204" pitchFamily="34" charset="0"/>
              </a:rPr>
              <a:t>Алба хаших хугацааг баталгаатай байлгах;</a:t>
            </a:r>
          </a:p>
          <a:p>
            <a:r>
              <a:rPr lang="mn-MN" altLang="en-US" sz="2400">
                <a:latin typeface="Arial" panose="020B0604020202020204" pitchFamily="34" charset="0"/>
                <a:cs typeface="Arial" panose="020B0604020202020204" pitchFamily="34" charset="0"/>
              </a:rPr>
              <a:t>Аливаа үндэслэлээр ялгаварлан гадуурхахгүй байх явдлыг хангах нь төрийн албан хаагчийг улс төрийн нөлөө шахалтаас хамгаалах баталгаа</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
            <a:extLst>
              <a:ext uri="{FF2B5EF4-FFF2-40B4-BE49-F238E27FC236}">
                <a16:creationId xmlns:a16="http://schemas.microsoft.com/office/drawing/2014/main" id="{DB0DD01F-26E6-4F74-9CF1-88E1E2AA823A}"/>
              </a:ext>
            </a:extLst>
          </p:cNvPr>
          <p:cNvGrpSpPr>
            <a:grpSpLocks/>
          </p:cNvGrpSpPr>
          <p:nvPr/>
        </p:nvGrpSpPr>
        <p:grpSpPr bwMode="auto">
          <a:xfrm>
            <a:off x="939800" y="1787525"/>
            <a:ext cx="7747000" cy="4027488"/>
            <a:chOff x="425067" y="2655493"/>
            <a:chExt cx="8414131" cy="3945252"/>
          </a:xfrm>
        </p:grpSpPr>
        <p:sp>
          <p:nvSpPr>
            <p:cNvPr id="3" name="Freeform 2">
              <a:extLst>
                <a:ext uri="{FF2B5EF4-FFF2-40B4-BE49-F238E27FC236}">
                  <a16:creationId xmlns:a16="http://schemas.microsoft.com/office/drawing/2014/main" id="{27E751D4-FBC8-4810-B4D7-3C3B9765FC05}"/>
                </a:ext>
              </a:extLst>
            </p:cNvPr>
            <p:cNvSpPr/>
            <p:nvPr/>
          </p:nvSpPr>
          <p:spPr>
            <a:xfrm>
              <a:off x="3387251" y="4114811"/>
              <a:ext cx="2521911" cy="1034532"/>
            </a:xfrm>
            <a:custGeom>
              <a:avLst/>
              <a:gdLst>
                <a:gd name="connsiteX0" fmla="*/ 0 w 2521911"/>
                <a:gd name="connsiteY0" fmla="*/ 697727 h 1395453"/>
                <a:gd name="connsiteX1" fmla="*/ 1260956 w 2521911"/>
                <a:gd name="connsiteY1" fmla="*/ 0 h 1395453"/>
                <a:gd name="connsiteX2" fmla="*/ 2521912 w 2521911"/>
                <a:gd name="connsiteY2" fmla="*/ 697727 h 1395453"/>
                <a:gd name="connsiteX3" fmla="*/ 1260956 w 2521911"/>
                <a:gd name="connsiteY3" fmla="*/ 1395454 h 1395453"/>
                <a:gd name="connsiteX4" fmla="*/ 0 w 2521911"/>
                <a:gd name="connsiteY4" fmla="*/ 697727 h 139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911" h="1395453">
                  <a:moveTo>
                    <a:pt x="0" y="697727"/>
                  </a:moveTo>
                  <a:cubicBezTo>
                    <a:pt x="0" y="312383"/>
                    <a:pt x="564549" y="0"/>
                    <a:pt x="1260956" y="0"/>
                  </a:cubicBezTo>
                  <a:cubicBezTo>
                    <a:pt x="1957363" y="0"/>
                    <a:pt x="2521912" y="312383"/>
                    <a:pt x="2521912" y="697727"/>
                  </a:cubicBezTo>
                  <a:cubicBezTo>
                    <a:pt x="2521912" y="1083071"/>
                    <a:pt x="1957363" y="1395454"/>
                    <a:pt x="1260956" y="1395454"/>
                  </a:cubicBezTo>
                  <a:cubicBezTo>
                    <a:pt x="564549" y="1395454"/>
                    <a:pt x="0" y="1083071"/>
                    <a:pt x="0" y="697727"/>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294139" tIns="170414" rIns="294139" bIns="170414" spcCol="1270" anchor="ctr"/>
            <a:lstStyle/>
            <a:p>
              <a:pPr algn="ctr" defTabSz="600075">
                <a:lnSpc>
                  <a:spcPct val="90000"/>
                </a:lnSpc>
                <a:spcAft>
                  <a:spcPct val="35000"/>
                </a:spcAft>
                <a:defRPr/>
              </a:pPr>
              <a:r>
                <a:rPr lang="mn-MN" b="1" dirty="0">
                  <a:latin typeface="Times New Roman" panose="02020603050405020304" pitchFamily="18" charset="0"/>
                  <a:cs typeface="Times New Roman" panose="02020603050405020304" pitchFamily="18" charset="0"/>
                </a:rPr>
                <a:t>Хөдөлмөрийн харилцааны үндсэн эрх</a:t>
              </a:r>
              <a:endParaRPr lang="en-US" b="1" dirty="0">
                <a:latin typeface="Times New Roman" panose="02020603050405020304" pitchFamily="18" charset="0"/>
                <a:cs typeface="Times New Roman" panose="02020603050405020304" pitchFamily="18" charset="0"/>
              </a:endParaRPr>
            </a:p>
          </p:txBody>
        </p:sp>
        <p:sp>
          <p:nvSpPr>
            <p:cNvPr id="4" name="Freeform 3">
              <a:extLst>
                <a:ext uri="{FF2B5EF4-FFF2-40B4-BE49-F238E27FC236}">
                  <a16:creationId xmlns:a16="http://schemas.microsoft.com/office/drawing/2014/main" id="{A12F7F91-A6B2-47B8-A583-95AC06E98648}"/>
                </a:ext>
              </a:extLst>
            </p:cNvPr>
            <p:cNvSpPr/>
            <p:nvPr/>
          </p:nvSpPr>
          <p:spPr>
            <a:xfrm rot="2672083">
              <a:off x="3013103" y="3884010"/>
              <a:ext cx="500020" cy="432314"/>
            </a:xfrm>
            <a:custGeom>
              <a:avLst/>
              <a:gdLst>
                <a:gd name="connsiteX0" fmla="*/ 0 w 313173"/>
                <a:gd name="connsiteY0" fmla="*/ 84231 h 421156"/>
                <a:gd name="connsiteX1" fmla="*/ 156587 w 313173"/>
                <a:gd name="connsiteY1" fmla="*/ 84231 h 421156"/>
                <a:gd name="connsiteX2" fmla="*/ 156587 w 313173"/>
                <a:gd name="connsiteY2" fmla="*/ 0 h 421156"/>
                <a:gd name="connsiteX3" fmla="*/ 313173 w 313173"/>
                <a:gd name="connsiteY3" fmla="*/ 210578 h 421156"/>
                <a:gd name="connsiteX4" fmla="*/ 156587 w 313173"/>
                <a:gd name="connsiteY4" fmla="*/ 421156 h 421156"/>
                <a:gd name="connsiteX5" fmla="*/ 156587 w 313173"/>
                <a:gd name="connsiteY5" fmla="*/ 336925 h 421156"/>
                <a:gd name="connsiteX6" fmla="*/ 0 w 313173"/>
                <a:gd name="connsiteY6" fmla="*/ 336925 h 421156"/>
                <a:gd name="connsiteX7" fmla="*/ 0 w 313173"/>
                <a:gd name="connsiteY7" fmla="*/ 84231 h 42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73" h="421156">
                  <a:moveTo>
                    <a:pt x="313173" y="336925"/>
                  </a:moveTo>
                  <a:lnTo>
                    <a:pt x="156586" y="336925"/>
                  </a:lnTo>
                  <a:lnTo>
                    <a:pt x="156586" y="421156"/>
                  </a:lnTo>
                  <a:lnTo>
                    <a:pt x="0" y="210578"/>
                  </a:lnTo>
                  <a:lnTo>
                    <a:pt x="156586" y="0"/>
                  </a:lnTo>
                  <a:lnTo>
                    <a:pt x="156586" y="84231"/>
                  </a:lnTo>
                  <a:lnTo>
                    <a:pt x="313173" y="84231"/>
                  </a:lnTo>
                  <a:lnTo>
                    <a:pt x="313173" y="336925"/>
                  </a:lnTo>
                  <a:close/>
                </a:path>
              </a:pathLst>
            </a:custGeom>
            <a:ln>
              <a:solidFill>
                <a:schemeClr val="tx1"/>
              </a:solidFill>
            </a:ln>
          </p:spPr>
          <p:style>
            <a:lnRef idx="0">
              <a:scrgbClr r="0" g="0" b="0"/>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lIns="70464" tIns="63173" rIns="-1" bIns="63174" spcCol="1270" anchor="ctr"/>
            <a:lstStyle/>
            <a:p>
              <a:pPr algn="ctr" defTabSz="533400">
                <a:lnSpc>
                  <a:spcPct val="90000"/>
                </a:lnSpc>
                <a:spcAft>
                  <a:spcPct val="35000"/>
                </a:spcAft>
                <a:defRPr/>
              </a:pPr>
              <a:endParaRPr lang="en-US" sz="1200"/>
            </a:p>
          </p:txBody>
        </p:sp>
        <p:sp>
          <p:nvSpPr>
            <p:cNvPr id="6" name="Freeform 5">
              <a:extLst>
                <a:ext uri="{FF2B5EF4-FFF2-40B4-BE49-F238E27FC236}">
                  <a16:creationId xmlns:a16="http://schemas.microsoft.com/office/drawing/2014/main" id="{071BB20C-C5CE-4644-B3C2-A7084144EB0D}"/>
                </a:ext>
              </a:extLst>
            </p:cNvPr>
            <p:cNvSpPr/>
            <p:nvPr/>
          </p:nvSpPr>
          <p:spPr>
            <a:xfrm>
              <a:off x="522935" y="2714554"/>
              <a:ext cx="3111778" cy="1238696"/>
            </a:xfrm>
            <a:custGeom>
              <a:avLst/>
              <a:gdLst>
                <a:gd name="connsiteX0" fmla="*/ 0 w 3111778"/>
                <a:gd name="connsiteY0" fmla="*/ 619348 h 1238696"/>
                <a:gd name="connsiteX1" fmla="*/ 1555889 w 3111778"/>
                <a:gd name="connsiteY1" fmla="*/ 0 h 1238696"/>
                <a:gd name="connsiteX2" fmla="*/ 3111778 w 3111778"/>
                <a:gd name="connsiteY2" fmla="*/ 619348 h 1238696"/>
                <a:gd name="connsiteX3" fmla="*/ 1555889 w 3111778"/>
                <a:gd name="connsiteY3" fmla="*/ 1238696 h 1238696"/>
                <a:gd name="connsiteX4" fmla="*/ 0 w 3111778"/>
                <a:gd name="connsiteY4" fmla="*/ 619348 h 1238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778" h="1238696">
                  <a:moveTo>
                    <a:pt x="0" y="619348"/>
                  </a:moveTo>
                  <a:cubicBezTo>
                    <a:pt x="0" y="277292"/>
                    <a:pt x="696595" y="0"/>
                    <a:pt x="1555889" y="0"/>
                  </a:cubicBezTo>
                  <a:cubicBezTo>
                    <a:pt x="2415183" y="0"/>
                    <a:pt x="3111778" y="277292"/>
                    <a:pt x="3111778" y="619348"/>
                  </a:cubicBezTo>
                  <a:cubicBezTo>
                    <a:pt x="3111778" y="961404"/>
                    <a:pt x="2415183" y="1238696"/>
                    <a:pt x="1555889" y="1238696"/>
                  </a:cubicBezTo>
                  <a:cubicBezTo>
                    <a:pt x="696595" y="1238696"/>
                    <a:pt x="0" y="961404"/>
                    <a:pt x="0" y="619348"/>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lIns="357022" tIns="151292" rIns="357022" bIns="151292" spcCol="1270" anchor="ctr"/>
            <a:lstStyle/>
            <a:p>
              <a:pPr algn="ctr" defTabSz="533400">
                <a:lnSpc>
                  <a:spcPct val="90000"/>
                </a:lnSpc>
                <a:spcAft>
                  <a:spcPct val="35000"/>
                </a:spcAft>
                <a:defRPr/>
              </a:pPr>
              <a:r>
                <a:rPr lang="mn-MN" sz="1200" b="1" dirty="0">
                  <a:latin typeface="Times New Roman" panose="02020603050405020304" pitchFamily="18" charset="0"/>
                  <a:cs typeface="Times New Roman" panose="02020603050405020304" pitchFamily="18" charset="0"/>
                </a:rPr>
                <a:t>Хөдөлмөрийн харилцаанд эвлэлдэн нэгдэх, хамтын гэрээ, хэлэлцээр байгуулах эрхийг хангах </a:t>
              </a:r>
              <a:endParaRPr lang="en-US" sz="1200" b="1" dirty="0">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207D461B-0A58-407D-89AC-938A452AF630}"/>
                </a:ext>
              </a:extLst>
            </p:cNvPr>
            <p:cNvSpPr/>
            <p:nvPr/>
          </p:nvSpPr>
          <p:spPr>
            <a:xfrm rot="19487035">
              <a:off x="5833905" y="3905782"/>
              <a:ext cx="517262" cy="421429"/>
            </a:xfrm>
            <a:custGeom>
              <a:avLst/>
              <a:gdLst>
                <a:gd name="connsiteX0" fmla="*/ 0 w 381925"/>
                <a:gd name="connsiteY0" fmla="*/ 84231 h 421156"/>
                <a:gd name="connsiteX1" fmla="*/ 190963 w 381925"/>
                <a:gd name="connsiteY1" fmla="*/ 84231 h 421156"/>
                <a:gd name="connsiteX2" fmla="*/ 190963 w 381925"/>
                <a:gd name="connsiteY2" fmla="*/ 0 h 421156"/>
                <a:gd name="connsiteX3" fmla="*/ 381925 w 381925"/>
                <a:gd name="connsiteY3" fmla="*/ 210578 h 421156"/>
                <a:gd name="connsiteX4" fmla="*/ 190963 w 381925"/>
                <a:gd name="connsiteY4" fmla="*/ 421156 h 421156"/>
                <a:gd name="connsiteX5" fmla="*/ 190963 w 381925"/>
                <a:gd name="connsiteY5" fmla="*/ 336925 h 421156"/>
                <a:gd name="connsiteX6" fmla="*/ 0 w 381925"/>
                <a:gd name="connsiteY6" fmla="*/ 336925 h 421156"/>
                <a:gd name="connsiteX7" fmla="*/ 0 w 381925"/>
                <a:gd name="connsiteY7" fmla="*/ 84231 h 42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925" h="421156">
                  <a:moveTo>
                    <a:pt x="0" y="84231"/>
                  </a:moveTo>
                  <a:lnTo>
                    <a:pt x="190963" y="84231"/>
                  </a:lnTo>
                  <a:lnTo>
                    <a:pt x="190963" y="0"/>
                  </a:lnTo>
                  <a:lnTo>
                    <a:pt x="381925" y="210578"/>
                  </a:lnTo>
                  <a:lnTo>
                    <a:pt x="190963" y="421156"/>
                  </a:lnTo>
                  <a:lnTo>
                    <a:pt x="190963" y="336925"/>
                  </a:lnTo>
                  <a:lnTo>
                    <a:pt x="0" y="336925"/>
                  </a:lnTo>
                  <a:lnTo>
                    <a:pt x="0" y="84231"/>
                  </a:lnTo>
                  <a:close/>
                </a:path>
              </a:pathLst>
            </a:custGeom>
            <a:ln>
              <a:solidFill>
                <a:schemeClr val="tx1"/>
              </a:solidFill>
            </a:ln>
          </p:spPr>
          <p:style>
            <a:lnRef idx="0">
              <a:scrgbClr r="0" g="0" b="0"/>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lIns="-1" tIns="63173" rIns="85933" bIns="63173" spcCol="1270" anchor="ctr"/>
            <a:lstStyle/>
            <a:p>
              <a:pPr algn="ctr" defTabSz="533400">
                <a:lnSpc>
                  <a:spcPct val="90000"/>
                </a:lnSpc>
                <a:spcAft>
                  <a:spcPct val="35000"/>
                </a:spcAft>
                <a:defRPr/>
              </a:pPr>
              <a:endParaRPr lang="en-US" sz="1200"/>
            </a:p>
          </p:txBody>
        </p:sp>
        <p:sp>
          <p:nvSpPr>
            <p:cNvPr id="11" name="Freeform 10">
              <a:extLst>
                <a:ext uri="{FF2B5EF4-FFF2-40B4-BE49-F238E27FC236}">
                  <a16:creationId xmlns:a16="http://schemas.microsoft.com/office/drawing/2014/main" id="{3AD5CBF1-613A-4B9D-BA78-E756C135E9B9}"/>
                </a:ext>
              </a:extLst>
            </p:cNvPr>
            <p:cNvSpPr/>
            <p:nvPr/>
          </p:nvSpPr>
          <p:spPr>
            <a:xfrm>
              <a:off x="5713790" y="2655493"/>
              <a:ext cx="3125408" cy="1297758"/>
            </a:xfrm>
            <a:custGeom>
              <a:avLst/>
              <a:gdLst>
                <a:gd name="connsiteX0" fmla="*/ 0 w 2665203"/>
                <a:gd name="connsiteY0" fmla="*/ 778514 h 1557028"/>
                <a:gd name="connsiteX1" fmla="*/ 1332602 w 2665203"/>
                <a:gd name="connsiteY1" fmla="*/ 0 h 1557028"/>
                <a:gd name="connsiteX2" fmla="*/ 2665204 w 2665203"/>
                <a:gd name="connsiteY2" fmla="*/ 778514 h 1557028"/>
                <a:gd name="connsiteX3" fmla="*/ 1332602 w 2665203"/>
                <a:gd name="connsiteY3" fmla="*/ 1557028 h 1557028"/>
                <a:gd name="connsiteX4" fmla="*/ 0 w 2665203"/>
                <a:gd name="connsiteY4" fmla="*/ 778514 h 1557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5203" h="1557028">
                  <a:moveTo>
                    <a:pt x="0" y="778514"/>
                  </a:moveTo>
                  <a:cubicBezTo>
                    <a:pt x="0" y="348553"/>
                    <a:pt x="596626" y="0"/>
                    <a:pt x="1332602" y="0"/>
                  </a:cubicBezTo>
                  <a:cubicBezTo>
                    <a:pt x="2068578" y="0"/>
                    <a:pt x="2665204" y="348553"/>
                    <a:pt x="2665204" y="778514"/>
                  </a:cubicBezTo>
                  <a:cubicBezTo>
                    <a:pt x="2665204" y="1208475"/>
                    <a:pt x="2068578" y="1557028"/>
                    <a:pt x="1332602" y="1557028"/>
                  </a:cubicBezTo>
                  <a:cubicBezTo>
                    <a:pt x="596626" y="1557028"/>
                    <a:pt x="0" y="1208475"/>
                    <a:pt x="0" y="77851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lIns="307973" tIns="186256" rIns="307973" bIns="186256" spcCol="1270" anchor="ctr"/>
            <a:lstStyle/>
            <a:p>
              <a:pPr algn="ctr" defTabSz="533400">
                <a:lnSpc>
                  <a:spcPct val="90000"/>
                </a:lnSpc>
                <a:spcAft>
                  <a:spcPct val="35000"/>
                </a:spcAft>
                <a:defRPr/>
              </a:pPr>
              <a:r>
                <a:rPr lang="mn-MN" sz="1200" b="1" dirty="0">
                  <a:latin typeface="Times New Roman" panose="02020603050405020304" pitchFamily="18" charset="0"/>
                  <a:cs typeface="Times New Roman" panose="02020603050405020304" pitchFamily="18" charset="0"/>
                </a:rPr>
                <a:t>Хөдөлмөрийн харилцаанд ялгаварлан гадуурхах, ажлын байран дахь дарамтыг хориглох</a:t>
              </a:r>
              <a:endParaRPr lang="en-US" sz="1200" b="1" dirty="0">
                <a:latin typeface="Times New Roman" panose="02020603050405020304" pitchFamily="18" charset="0"/>
                <a:cs typeface="Times New Roman" panose="02020603050405020304" pitchFamily="18" charset="0"/>
              </a:endParaRPr>
            </a:p>
          </p:txBody>
        </p:sp>
        <p:sp>
          <p:nvSpPr>
            <p:cNvPr id="12" name="Freeform 11">
              <a:extLst>
                <a:ext uri="{FF2B5EF4-FFF2-40B4-BE49-F238E27FC236}">
                  <a16:creationId xmlns:a16="http://schemas.microsoft.com/office/drawing/2014/main" id="{C2C981D2-96AF-4238-A903-00A4BE22CEE1}"/>
                </a:ext>
              </a:extLst>
            </p:cNvPr>
            <p:cNvSpPr/>
            <p:nvPr/>
          </p:nvSpPr>
          <p:spPr>
            <a:xfrm rot="2211743">
              <a:off x="5645966" y="5017668"/>
              <a:ext cx="525884" cy="421428"/>
            </a:xfrm>
            <a:custGeom>
              <a:avLst/>
              <a:gdLst>
                <a:gd name="connsiteX0" fmla="*/ 0 w 526319"/>
                <a:gd name="connsiteY0" fmla="*/ 84231 h 421156"/>
                <a:gd name="connsiteX1" fmla="*/ 315741 w 526319"/>
                <a:gd name="connsiteY1" fmla="*/ 84231 h 421156"/>
                <a:gd name="connsiteX2" fmla="*/ 315741 w 526319"/>
                <a:gd name="connsiteY2" fmla="*/ 0 h 421156"/>
                <a:gd name="connsiteX3" fmla="*/ 526319 w 526319"/>
                <a:gd name="connsiteY3" fmla="*/ 210578 h 421156"/>
                <a:gd name="connsiteX4" fmla="*/ 315741 w 526319"/>
                <a:gd name="connsiteY4" fmla="*/ 421156 h 421156"/>
                <a:gd name="connsiteX5" fmla="*/ 315741 w 526319"/>
                <a:gd name="connsiteY5" fmla="*/ 336925 h 421156"/>
                <a:gd name="connsiteX6" fmla="*/ 0 w 526319"/>
                <a:gd name="connsiteY6" fmla="*/ 336925 h 421156"/>
                <a:gd name="connsiteX7" fmla="*/ 0 w 526319"/>
                <a:gd name="connsiteY7" fmla="*/ 84231 h 42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319" h="421156">
                  <a:moveTo>
                    <a:pt x="0" y="84231"/>
                  </a:moveTo>
                  <a:lnTo>
                    <a:pt x="315741" y="84231"/>
                  </a:lnTo>
                  <a:lnTo>
                    <a:pt x="315741" y="0"/>
                  </a:lnTo>
                  <a:lnTo>
                    <a:pt x="526319" y="210578"/>
                  </a:lnTo>
                  <a:lnTo>
                    <a:pt x="315741" y="421156"/>
                  </a:lnTo>
                  <a:lnTo>
                    <a:pt x="315741" y="336925"/>
                  </a:lnTo>
                  <a:lnTo>
                    <a:pt x="0" y="336925"/>
                  </a:lnTo>
                  <a:lnTo>
                    <a:pt x="0" y="84231"/>
                  </a:lnTo>
                  <a:close/>
                </a:path>
              </a:pathLst>
            </a:custGeom>
            <a:ln>
              <a:solidFill>
                <a:schemeClr val="tx1"/>
              </a:solidFill>
            </a:ln>
          </p:spPr>
          <p:style>
            <a:lnRef idx="0">
              <a:scrgbClr r="0" g="0" b="0"/>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lIns="-1" tIns="63173" rIns="94760" bIns="63173" spcCol="1270" anchor="ctr"/>
            <a:lstStyle/>
            <a:p>
              <a:pPr algn="ctr" defTabSz="533400">
                <a:lnSpc>
                  <a:spcPct val="90000"/>
                </a:lnSpc>
                <a:spcAft>
                  <a:spcPct val="35000"/>
                </a:spcAft>
                <a:defRPr/>
              </a:pPr>
              <a:endParaRPr lang="en-US" sz="1200"/>
            </a:p>
          </p:txBody>
        </p:sp>
        <p:sp>
          <p:nvSpPr>
            <p:cNvPr id="13" name="Freeform 12">
              <a:extLst>
                <a:ext uri="{FF2B5EF4-FFF2-40B4-BE49-F238E27FC236}">
                  <a16:creationId xmlns:a16="http://schemas.microsoft.com/office/drawing/2014/main" id="{216CD971-348B-419D-889B-BA95D8D6F377}"/>
                </a:ext>
              </a:extLst>
            </p:cNvPr>
            <p:cNvSpPr/>
            <p:nvPr/>
          </p:nvSpPr>
          <p:spPr>
            <a:xfrm>
              <a:off x="5909162" y="5307076"/>
              <a:ext cx="2791117" cy="1214764"/>
            </a:xfrm>
            <a:custGeom>
              <a:avLst/>
              <a:gdLst>
                <a:gd name="connsiteX0" fmla="*/ 0 w 2791117"/>
                <a:gd name="connsiteY0" fmla="*/ 607382 h 1214764"/>
                <a:gd name="connsiteX1" fmla="*/ 1395559 w 2791117"/>
                <a:gd name="connsiteY1" fmla="*/ 0 h 1214764"/>
                <a:gd name="connsiteX2" fmla="*/ 2791118 w 2791117"/>
                <a:gd name="connsiteY2" fmla="*/ 607382 h 1214764"/>
                <a:gd name="connsiteX3" fmla="*/ 1395559 w 2791117"/>
                <a:gd name="connsiteY3" fmla="*/ 1214764 h 1214764"/>
                <a:gd name="connsiteX4" fmla="*/ 0 w 2791117"/>
                <a:gd name="connsiteY4" fmla="*/ 607382 h 121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17" h="1214764">
                  <a:moveTo>
                    <a:pt x="0" y="607382"/>
                  </a:moveTo>
                  <a:cubicBezTo>
                    <a:pt x="0" y="271934"/>
                    <a:pt x="624813" y="0"/>
                    <a:pt x="1395559" y="0"/>
                  </a:cubicBezTo>
                  <a:cubicBezTo>
                    <a:pt x="2166305" y="0"/>
                    <a:pt x="2791118" y="271934"/>
                    <a:pt x="2791118" y="607382"/>
                  </a:cubicBezTo>
                  <a:cubicBezTo>
                    <a:pt x="2791118" y="942830"/>
                    <a:pt x="2166305" y="1214764"/>
                    <a:pt x="1395559" y="1214764"/>
                  </a:cubicBezTo>
                  <a:cubicBezTo>
                    <a:pt x="624813" y="1214764"/>
                    <a:pt x="0" y="942830"/>
                    <a:pt x="0" y="607382"/>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lIns="321803" tIns="148664" rIns="321803" bIns="148664" spcCol="1270" anchor="ctr"/>
            <a:lstStyle/>
            <a:p>
              <a:pPr algn="ctr" defTabSz="533400">
                <a:lnSpc>
                  <a:spcPct val="90000"/>
                </a:lnSpc>
                <a:spcAft>
                  <a:spcPct val="35000"/>
                </a:spcAft>
                <a:defRPr/>
              </a:pPr>
              <a:r>
                <a:rPr lang="mn-MN" sz="1200" b="1" dirty="0">
                  <a:latin typeface="Times New Roman" panose="02020603050405020304" pitchFamily="18" charset="0"/>
                  <a:cs typeface="Times New Roman" panose="02020603050405020304" pitchFamily="18" charset="0"/>
                </a:rPr>
                <a:t>Албадан хөдөлмөрийг хориглох</a:t>
              </a:r>
              <a:endParaRPr lang="en-US" sz="1200" b="1" dirty="0">
                <a:latin typeface="Times New Roman" panose="02020603050405020304" pitchFamily="18" charset="0"/>
                <a:cs typeface="Times New Roman" panose="02020603050405020304" pitchFamily="18" charset="0"/>
              </a:endParaRPr>
            </a:p>
          </p:txBody>
        </p:sp>
        <p:sp>
          <p:nvSpPr>
            <p:cNvPr id="14" name="Freeform 13">
              <a:extLst>
                <a:ext uri="{FF2B5EF4-FFF2-40B4-BE49-F238E27FC236}">
                  <a16:creationId xmlns:a16="http://schemas.microsoft.com/office/drawing/2014/main" id="{BE1291D4-D834-4282-9972-3220F303CFF2}"/>
                </a:ext>
              </a:extLst>
            </p:cNvPr>
            <p:cNvSpPr/>
            <p:nvPr/>
          </p:nvSpPr>
          <p:spPr>
            <a:xfrm rot="19421346">
              <a:off x="3132072" y="5017668"/>
              <a:ext cx="510365" cy="421428"/>
            </a:xfrm>
            <a:custGeom>
              <a:avLst/>
              <a:gdLst>
                <a:gd name="connsiteX0" fmla="*/ 0 w 394608"/>
                <a:gd name="connsiteY0" fmla="*/ 84231 h 421156"/>
                <a:gd name="connsiteX1" fmla="*/ 197304 w 394608"/>
                <a:gd name="connsiteY1" fmla="*/ 84231 h 421156"/>
                <a:gd name="connsiteX2" fmla="*/ 197304 w 394608"/>
                <a:gd name="connsiteY2" fmla="*/ 0 h 421156"/>
                <a:gd name="connsiteX3" fmla="*/ 394608 w 394608"/>
                <a:gd name="connsiteY3" fmla="*/ 210578 h 421156"/>
                <a:gd name="connsiteX4" fmla="*/ 197304 w 394608"/>
                <a:gd name="connsiteY4" fmla="*/ 421156 h 421156"/>
                <a:gd name="connsiteX5" fmla="*/ 197304 w 394608"/>
                <a:gd name="connsiteY5" fmla="*/ 336925 h 421156"/>
                <a:gd name="connsiteX6" fmla="*/ 0 w 394608"/>
                <a:gd name="connsiteY6" fmla="*/ 336925 h 421156"/>
                <a:gd name="connsiteX7" fmla="*/ 0 w 394608"/>
                <a:gd name="connsiteY7" fmla="*/ 84231 h 42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608" h="421156">
                  <a:moveTo>
                    <a:pt x="394608" y="336925"/>
                  </a:moveTo>
                  <a:lnTo>
                    <a:pt x="197304" y="336925"/>
                  </a:lnTo>
                  <a:lnTo>
                    <a:pt x="197304" y="421156"/>
                  </a:lnTo>
                  <a:lnTo>
                    <a:pt x="0" y="210578"/>
                  </a:lnTo>
                  <a:lnTo>
                    <a:pt x="197304" y="0"/>
                  </a:lnTo>
                  <a:lnTo>
                    <a:pt x="197304" y="84231"/>
                  </a:lnTo>
                  <a:lnTo>
                    <a:pt x="394608" y="84231"/>
                  </a:lnTo>
                  <a:lnTo>
                    <a:pt x="394608" y="336925"/>
                  </a:lnTo>
                  <a:close/>
                </a:path>
              </a:pathLst>
            </a:custGeom>
            <a:ln>
              <a:solidFill>
                <a:schemeClr val="tx1"/>
              </a:solidFill>
            </a:ln>
          </p:spPr>
          <p:style>
            <a:lnRef idx="0">
              <a:scrgbClr r="0" g="0" b="0"/>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88785" tIns="63174" rIns="2" bIns="63173" spcCol="1270" anchor="ctr"/>
            <a:lstStyle/>
            <a:p>
              <a:pPr algn="ctr" defTabSz="533400">
                <a:lnSpc>
                  <a:spcPct val="90000"/>
                </a:lnSpc>
                <a:spcAft>
                  <a:spcPct val="35000"/>
                </a:spcAft>
                <a:defRPr/>
              </a:pPr>
              <a:endParaRPr lang="en-US" sz="1200"/>
            </a:p>
          </p:txBody>
        </p:sp>
        <p:sp>
          <p:nvSpPr>
            <p:cNvPr id="15" name="Freeform 14">
              <a:extLst>
                <a:ext uri="{FF2B5EF4-FFF2-40B4-BE49-F238E27FC236}">
                  <a16:creationId xmlns:a16="http://schemas.microsoft.com/office/drawing/2014/main" id="{2F7226E1-161B-486C-8AAA-25179A24B32F}"/>
                </a:ext>
              </a:extLst>
            </p:cNvPr>
            <p:cNvSpPr/>
            <p:nvPr/>
          </p:nvSpPr>
          <p:spPr>
            <a:xfrm>
              <a:off x="425067" y="5228171"/>
              <a:ext cx="3102166" cy="1372574"/>
            </a:xfrm>
            <a:custGeom>
              <a:avLst/>
              <a:gdLst>
                <a:gd name="connsiteX0" fmla="*/ 0 w 3102166"/>
                <a:gd name="connsiteY0" fmla="*/ 686287 h 1372574"/>
                <a:gd name="connsiteX1" fmla="*/ 1551083 w 3102166"/>
                <a:gd name="connsiteY1" fmla="*/ 0 h 1372574"/>
                <a:gd name="connsiteX2" fmla="*/ 3102166 w 3102166"/>
                <a:gd name="connsiteY2" fmla="*/ 686287 h 1372574"/>
                <a:gd name="connsiteX3" fmla="*/ 1551083 w 3102166"/>
                <a:gd name="connsiteY3" fmla="*/ 1372574 h 1372574"/>
                <a:gd name="connsiteX4" fmla="*/ 0 w 3102166"/>
                <a:gd name="connsiteY4" fmla="*/ 686287 h 137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2166" h="1372574">
                  <a:moveTo>
                    <a:pt x="0" y="686287"/>
                  </a:moveTo>
                  <a:cubicBezTo>
                    <a:pt x="0" y="307261"/>
                    <a:pt x="694444" y="0"/>
                    <a:pt x="1551083" y="0"/>
                  </a:cubicBezTo>
                  <a:cubicBezTo>
                    <a:pt x="2407722" y="0"/>
                    <a:pt x="3102166" y="307261"/>
                    <a:pt x="3102166" y="686287"/>
                  </a:cubicBezTo>
                  <a:cubicBezTo>
                    <a:pt x="3102166" y="1065313"/>
                    <a:pt x="2407722" y="1372574"/>
                    <a:pt x="1551083" y="1372574"/>
                  </a:cubicBezTo>
                  <a:cubicBezTo>
                    <a:pt x="694444" y="1372574"/>
                    <a:pt x="0" y="1065313"/>
                    <a:pt x="0" y="686287"/>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lIns="355967" tIns="165997" rIns="355967" bIns="165997" spcCol="1270" anchor="ctr"/>
            <a:lstStyle/>
            <a:p>
              <a:pPr algn="ctr" defTabSz="533400">
                <a:lnSpc>
                  <a:spcPct val="90000"/>
                </a:lnSpc>
                <a:spcAft>
                  <a:spcPct val="35000"/>
                </a:spcAft>
                <a:defRPr/>
              </a:pPr>
              <a:endParaRPr lang="mn-MN" sz="1200" b="1" dirty="0">
                <a:latin typeface="Times New Roman" panose="02020603050405020304" pitchFamily="18" charset="0"/>
                <a:cs typeface="Times New Roman" panose="02020603050405020304" pitchFamily="18" charset="0"/>
              </a:endParaRPr>
            </a:p>
            <a:p>
              <a:pPr algn="ctr" defTabSz="533400">
                <a:lnSpc>
                  <a:spcPct val="90000"/>
                </a:lnSpc>
                <a:spcAft>
                  <a:spcPct val="35000"/>
                </a:spcAft>
                <a:defRPr/>
              </a:pPr>
              <a:r>
                <a:rPr lang="mn-MN" sz="1200" b="1" dirty="0">
                  <a:latin typeface="Times New Roman" panose="02020603050405020304" pitchFamily="18" charset="0"/>
                  <a:cs typeface="Times New Roman" panose="02020603050405020304" pitchFamily="18" charset="0"/>
                </a:rPr>
                <a:t>Хүүхдийн хөдөлмөрийн тэвчишгүй хэлбэрийг хориглох</a:t>
              </a:r>
            </a:p>
            <a:p>
              <a:pPr algn="ctr" defTabSz="533400">
                <a:lnSpc>
                  <a:spcPct val="90000"/>
                </a:lnSpc>
                <a:spcAft>
                  <a:spcPct val="35000"/>
                </a:spcAft>
                <a:defRPr/>
              </a:pPr>
              <a:endParaRPr lang="en-US" sz="1050" dirty="0"/>
            </a:p>
          </p:txBody>
        </p:sp>
      </p:grpSp>
      <p:sp>
        <p:nvSpPr>
          <p:cNvPr id="9" name="Rectangle 8">
            <a:extLst>
              <a:ext uri="{FF2B5EF4-FFF2-40B4-BE49-F238E27FC236}">
                <a16:creationId xmlns:a16="http://schemas.microsoft.com/office/drawing/2014/main" id="{263F13D0-697F-4A49-837C-BFDFAAFB9449}"/>
              </a:ext>
            </a:extLst>
          </p:cNvPr>
          <p:cNvSpPr/>
          <p:nvPr/>
        </p:nvSpPr>
        <p:spPr>
          <a:xfrm>
            <a:off x="871538" y="1042988"/>
            <a:ext cx="7019925" cy="646112"/>
          </a:xfrm>
          <a:prstGeom prst="rect">
            <a:avLst/>
          </a:prstGeom>
        </p:spPr>
        <p:txBody>
          <a:bodyPr>
            <a:spAutoFit/>
          </a:bodyPr>
          <a:lstStyle/>
          <a:p>
            <a:pPr algn="ctr">
              <a:defRPr/>
            </a:pPr>
            <a:r>
              <a:rPr lang="mn-MN" b="1" dirty="0">
                <a:solidFill>
                  <a:schemeClr val="accent1">
                    <a:lumMod val="75000"/>
                  </a:schemeClr>
                </a:solidFill>
              </a:rPr>
              <a:t>ХӨДӨЛМӨРИЙН ХАРИЛЦААНД БАРИМТЛАХ </a:t>
            </a:r>
            <a:br>
              <a:rPr lang="mn-MN" b="1" dirty="0">
                <a:solidFill>
                  <a:schemeClr val="accent1">
                    <a:lumMod val="75000"/>
                  </a:schemeClr>
                </a:solidFill>
              </a:rPr>
            </a:br>
            <a:r>
              <a:rPr lang="mn-MN" b="1" dirty="0">
                <a:solidFill>
                  <a:schemeClr val="accent1">
                    <a:lumMod val="75000"/>
                  </a:schemeClr>
                </a:solidFill>
              </a:rPr>
              <a:t>ХҮНИЙ ЭРХИЙН СУУРЬ ЗАРЧИМ БА ҮНДСЭН ЭРХ</a:t>
            </a:r>
            <a:endParaRPr lang="en-US" dirty="0"/>
          </a:p>
        </p:txBody>
      </p:sp>
      <p:sp>
        <p:nvSpPr>
          <p:cNvPr id="19" name="Title 1">
            <a:extLst>
              <a:ext uri="{FF2B5EF4-FFF2-40B4-BE49-F238E27FC236}">
                <a16:creationId xmlns:a16="http://schemas.microsoft.com/office/drawing/2014/main" id="{74B318F6-947D-4016-AEF7-EE21C3BA3D88}"/>
              </a:ext>
            </a:extLst>
          </p:cNvPr>
          <p:cNvSpPr txBox="1">
            <a:spLocks/>
          </p:cNvSpPr>
          <p:nvPr/>
        </p:nvSpPr>
        <p:spPr>
          <a:xfrm>
            <a:off x="3543300" y="1068388"/>
            <a:ext cx="4457700" cy="881062"/>
          </a:xfrm>
          <a:prstGeom prst="rect">
            <a:avLst/>
          </a:prstGeom>
        </p:spPr>
        <p:txBody>
          <a:bodyPr lIns="68580" tIns="34290" rIns="68580" bIns="34290" anchor="b"/>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lvl="1" algn="ctr">
              <a:defRPr/>
            </a:pPr>
            <a:endParaRPr lang="mn-MN" sz="1950" b="1" kern="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8437" name="Slide Number Placeholder 4">
            <a:extLst>
              <a:ext uri="{FF2B5EF4-FFF2-40B4-BE49-F238E27FC236}">
                <a16:creationId xmlns:a16="http://schemas.microsoft.com/office/drawing/2014/main" id="{85FEA05A-4143-4E24-AA12-749290A984B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F945667-6849-42E6-8AF9-F913738399B2}" type="slidenum">
              <a:rPr lang="en-US" altLang="en-US" sz="1800" smtClean="0"/>
              <a:pPr>
                <a:spcBef>
                  <a:spcPct val="0"/>
                </a:spcBef>
                <a:buFontTx/>
                <a:buNone/>
              </a:pPr>
              <a:t>4</a:t>
            </a:fld>
            <a:endParaRPr lang="en-US"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302CDE4-0B42-4BFA-B56A-2735BFA1DBDE}"/>
              </a:ext>
            </a:extLst>
          </p:cNvPr>
          <p:cNvGraphicFramePr>
            <a:graphicFrameLocks noGrp="1"/>
          </p:cNvGraphicFramePr>
          <p:nvPr>
            <p:ph idx="1"/>
          </p:nvPr>
        </p:nvGraphicFramePr>
        <p:xfrm>
          <a:off x="457200" y="304800"/>
          <a:ext cx="838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a:extLst>
              <a:ext uri="{FF2B5EF4-FFF2-40B4-BE49-F238E27FC236}">
                <a16:creationId xmlns:a16="http://schemas.microsoft.com/office/drawing/2014/main" id="{E35335D2-C3F7-4747-9FF6-049FB6659490}"/>
              </a:ext>
            </a:extLst>
          </p:cNvPr>
          <p:cNvSpPr/>
          <p:nvPr/>
        </p:nvSpPr>
        <p:spPr>
          <a:xfrm>
            <a:off x="6096000" y="32004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a:extLst>
              <a:ext uri="{FF2B5EF4-FFF2-40B4-BE49-F238E27FC236}">
                <a16:creationId xmlns:a16="http://schemas.microsoft.com/office/drawing/2014/main" id="{5CD57F7A-1B9F-4B22-BBD1-DAB0346609A1}"/>
              </a:ext>
            </a:extLst>
          </p:cNvPr>
          <p:cNvSpPr/>
          <p:nvPr/>
        </p:nvSpPr>
        <p:spPr>
          <a:xfrm rot="16200000">
            <a:off x="4343400" y="1981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a:extLst>
              <a:ext uri="{FF2B5EF4-FFF2-40B4-BE49-F238E27FC236}">
                <a16:creationId xmlns:a16="http://schemas.microsoft.com/office/drawing/2014/main" id="{2732B5E7-50A3-4BBC-A37C-79B7640E98D5}"/>
              </a:ext>
            </a:extLst>
          </p:cNvPr>
          <p:cNvSpPr/>
          <p:nvPr/>
        </p:nvSpPr>
        <p:spPr>
          <a:xfrm rot="10643623">
            <a:off x="2362200" y="33528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a:extLst>
              <a:ext uri="{FF2B5EF4-FFF2-40B4-BE49-F238E27FC236}">
                <a16:creationId xmlns:a16="http://schemas.microsoft.com/office/drawing/2014/main" id="{0B8DFBFB-6A3D-43D9-AB57-E54FE7AC60AD}"/>
              </a:ext>
            </a:extLst>
          </p:cNvPr>
          <p:cNvSpPr/>
          <p:nvPr/>
        </p:nvSpPr>
        <p:spPr>
          <a:xfrm rot="5400000">
            <a:off x="4343400" y="4419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9B96-172B-4951-A5D0-5D00D2C40883}"/>
              </a:ext>
            </a:extLst>
          </p:cNvPr>
          <p:cNvSpPr>
            <a:spLocks noGrp="1"/>
          </p:cNvSpPr>
          <p:nvPr>
            <p:ph type="title"/>
          </p:nvPr>
        </p:nvSpPr>
        <p:spPr>
          <a:xfrm>
            <a:off x="457200" y="274638"/>
            <a:ext cx="8229600" cy="1154112"/>
          </a:xfrm>
        </p:spPr>
        <p:txBody>
          <a:bodyPr>
            <a:noAutofit/>
          </a:bodyPr>
          <a:lstStyle/>
          <a:p>
            <a:pPr>
              <a:defRPr/>
            </a:pPr>
            <a:br>
              <a:rPr lang="mn-MN" sz="2800" b="1" dirty="0">
                <a:latin typeface="Arial" pitchFamily="34" charset="0"/>
                <a:cs typeface="Arial" pitchFamily="34" charset="0"/>
              </a:rPr>
            </a:br>
            <a:r>
              <a:rPr lang="en-US" sz="2800" b="1" dirty="0">
                <a:solidFill>
                  <a:schemeClr val="accent1">
                    <a:lumMod val="75000"/>
                  </a:schemeClr>
                </a:solidFill>
                <a:latin typeface="Arial" pitchFamily="34" charset="0"/>
                <a:cs typeface="Arial" pitchFamily="34" charset="0"/>
              </a:rPr>
              <a:t>ХҮНИЙГ БҮХ ХЭЛБЭРЭЭР ЯЛГАВАРЛАН ГАДУУРХАХГҮЙ БАЙХ ЗАРЧИМ</a:t>
            </a:r>
            <a:br>
              <a:rPr lang="mn-MN" sz="2800" b="1" dirty="0">
                <a:solidFill>
                  <a:schemeClr val="accent1">
                    <a:lumMod val="75000"/>
                  </a:schemeClr>
                </a:solidFill>
                <a:latin typeface="Arial" pitchFamily="34" charset="0"/>
                <a:cs typeface="Arial" pitchFamily="34" charset="0"/>
              </a:rPr>
            </a:br>
            <a:endParaRPr lang="en-US" sz="2800" b="1" dirty="0">
              <a:solidFill>
                <a:schemeClr val="accent1">
                  <a:lumMod val="75000"/>
                </a:schemeClr>
              </a:solidFill>
            </a:endParaRPr>
          </a:p>
        </p:txBody>
      </p:sp>
      <p:pic>
        <p:nvPicPr>
          <p:cNvPr id="20483" name="Content Placeholder 3" descr="huniierh320-middle.jpg">
            <a:extLst>
              <a:ext uri="{FF2B5EF4-FFF2-40B4-BE49-F238E27FC236}">
                <a16:creationId xmlns:a16="http://schemas.microsoft.com/office/drawing/2014/main" id="{370F4A03-7B29-45C7-91B9-28D7BB24C3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00563" y="1500188"/>
            <a:ext cx="4286250" cy="4143375"/>
          </a:xfrm>
        </p:spPr>
      </p:pic>
      <p:sp>
        <p:nvSpPr>
          <p:cNvPr id="20484" name="Rectangle 6">
            <a:extLst>
              <a:ext uri="{FF2B5EF4-FFF2-40B4-BE49-F238E27FC236}">
                <a16:creationId xmlns:a16="http://schemas.microsoft.com/office/drawing/2014/main" id="{138D6DCC-662C-43C6-AAFB-CE7BAFFAD318}"/>
              </a:ext>
            </a:extLst>
          </p:cNvPr>
          <p:cNvSpPr>
            <a:spLocks noChangeArrowheads="1"/>
          </p:cNvSpPr>
          <p:nvPr/>
        </p:nvSpPr>
        <p:spPr bwMode="auto">
          <a:xfrm>
            <a:off x="500063" y="1785938"/>
            <a:ext cx="492918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mn-MN"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20485" name="Rectangle 8">
            <a:extLst>
              <a:ext uri="{FF2B5EF4-FFF2-40B4-BE49-F238E27FC236}">
                <a16:creationId xmlns:a16="http://schemas.microsoft.com/office/drawing/2014/main" id="{CADD9D0C-474C-4A1E-9549-3A2F5990D026}"/>
              </a:ext>
            </a:extLst>
          </p:cNvPr>
          <p:cNvSpPr>
            <a:spLocks noChangeArrowheads="1"/>
          </p:cNvSpPr>
          <p:nvPr/>
        </p:nvSpPr>
        <p:spPr bwMode="auto">
          <a:xfrm>
            <a:off x="357188" y="1357313"/>
            <a:ext cx="8501062"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mn-MN" altLang="en-US" sz="2400">
                <a:solidFill>
                  <a:srgbClr val="215968"/>
                </a:solidFill>
                <a:latin typeface="Arial" panose="020B0604020202020204" pitchFamily="34" charset="0"/>
                <a:ea typeface="Calibri" panose="020F0502020204030204" pitchFamily="34" charset="0"/>
                <a:cs typeface="Calibri" panose="020F0502020204030204" pitchFamily="34" charset="0"/>
              </a:rPr>
              <a:t>Үндэс, угсаа</a:t>
            </a:r>
            <a:endParaRPr lang="en-US" altLang="en-US" sz="2400">
              <a:solidFill>
                <a:srgbClr val="215968"/>
              </a:solidFill>
              <a:latin typeface="Arial" panose="020B0604020202020204" pitchFamily="34" charset="0"/>
            </a:endParaRPr>
          </a:p>
          <a:p>
            <a:pPr>
              <a:spcBef>
                <a:spcPct val="0"/>
              </a:spcBef>
              <a:buFontTx/>
              <a:buChar char="•"/>
            </a:pPr>
            <a:r>
              <a:rPr lang="mn-MN" altLang="en-US" sz="2400">
                <a:solidFill>
                  <a:srgbClr val="215968"/>
                </a:solidFill>
                <a:latin typeface="Arial" panose="020B0604020202020204" pitchFamily="34" charset="0"/>
                <a:ea typeface="Calibri" panose="020F0502020204030204" pitchFamily="34" charset="0"/>
                <a:cs typeface="Calibri" panose="020F0502020204030204" pitchFamily="34" charset="0"/>
              </a:rPr>
              <a:t>Арьсны өнгө</a:t>
            </a:r>
            <a:endParaRPr lang="en-US" altLang="en-US" sz="2400">
              <a:solidFill>
                <a:srgbClr val="215968"/>
              </a:solidFill>
              <a:latin typeface="Arial" panose="020B0604020202020204" pitchFamily="34" charset="0"/>
            </a:endParaRPr>
          </a:p>
          <a:p>
            <a:pPr>
              <a:spcBef>
                <a:spcPct val="0"/>
              </a:spcBef>
              <a:buFontTx/>
              <a:buChar char="•"/>
            </a:pPr>
            <a:r>
              <a:rPr lang="mn-MN" altLang="en-US" sz="2400">
                <a:solidFill>
                  <a:srgbClr val="215968"/>
                </a:solidFill>
                <a:latin typeface="Arial" panose="020B0604020202020204" pitchFamily="34" charset="0"/>
                <a:ea typeface="Calibri" panose="020F0502020204030204" pitchFamily="34" charset="0"/>
                <a:cs typeface="Calibri" panose="020F0502020204030204" pitchFamily="34" charset="0"/>
              </a:rPr>
              <a:t>Нас, хүйс</a:t>
            </a:r>
            <a:endParaRPr lang="en-US" altLang="en-US" sz="2400">
              <a:solidFill>
                <a:srgbClr val="215968"/>
              </a:solidFill>
              <a:latin typeface="Arial" panose="020B0604020202020204" pitchFamily="34" charset="0"/>
            </a:endParaRPr>
          </a:p>
          <a:p>
            <a:pPr>
              <a:spcBef>
                <a:spcPct val="0"/>
              </a:spcBef>
              <a:buFontTx/>
              <a:buChar char="•"/>
            </a:pPr>
            <a:r>
              <a:rPr lang="mn-MN" altLang="en-US" sz="2400">
                <a:solidFill>
                  <a:srgbClr val="215968"/>
                </a:solidFill>
                <a:latin typeface="Arial" panose="020B0604020202020204" pitchFamily="34" charset="0"/>
                <a:ea typeface="Calibri" panose="020F0502020204030204" pitchFamily="34" charset="0"/>
                <a:cs typeface="Calibri" panose="020F0502020204030204" pitchFamily="34" charset="0"/>
              </a:rPr>
              <a:t>Эрэгтэй, эмэгтэй</a:t>
            </a:r>
          </a:p>
          <a:p>
            <a:pPr>
              <a:spcBef>
                <a:spcPct val="0"/>
              </a:spcBef>
              <a:buFontTx/>
              <a:buChar char="•"/>
            </a:pPr>
            <a:r>
              <a:rPr lang="mn-MN" altLang="en-US" sz="2400">
                <a:solidFill>
                  <a:srgbClr val="215968"/>
                </a:solidFill>
                <a:latin typeface="Arial" panose="020B0604020202020204" pitchFamily="34" charset="0"/>
                <a:ea typeface="Calibri" panose="020F0502020204030204" pitchFamily="34" charset="0"/>
                <a:cs typeface="Calibri" panose="020F0502020204030204" pitchFamily="34" charset="0"/>
              </a:rPr>
              <a:t>Нийгмийн гарал, байдал</a:t>
            </a:r>
            <a:endParaRPr lang="en-US" altLang="en-US" sz="2400">
              <a:solidFill>
                <a:srgbClr val="215968"/>
              </a:solidFill>
              <a:latin typeface="Arial" panose="020B0604020202020204" pitchFamily="34" charset="0"/>
            </a:endParaRPr>
          </a:p>
          <a:p>
            <a:pPr>
              <a:spcBef>
                <a:spcPct val="0"/>
              </a:spcBef>
              <a:buFontTx/>
              <a:buChar char="•"/>
            </a:pPr>
            <a:r>
              <a:rPr lang="mn-MN" altLang="en-US" sz="2400">
                <a:solidFill>
                  <a:srgbClr val="215968"/>
                </a:solidFill>
                <a:latin typeface="Arial" panose="020B0604020202020204" pitchFamily="34" charset="0"/>
                <a:ea typeface="Calibri" panose="020F0502020204030204" pitchFamily="34" charset="0"/>
                <a:cs typeface="Calibri" panose="020F0502020204030204" pitchFamily="34" charset="0"/>
              </a:rPr>
              <a:t>Хөрөнгө чинээ</a:t>
            </a:r>
            <a:endParaRPr lang="en-US" altLang="en-US" sz="2400">
              <a:solidFill>
                <a:srgbClr val="215968"/>
              </a:solidFill>
              <a:latin typeface="Arial" panose="020B0604020202020204" pitchFamily="34" charset="0"/>
            </a:endParaRPr>
          </a:p>
          <a:p>
            <a:pPr>
              <a:spcBef>
                <a:spcPct val="0"/>
              </a:spcBef>
              <a:buFontTx/>
              <a:buChar char="•"/>
            </a:pPr>
            <a:r>
              <a:rPr lang="mn-MN" altLang="en-US" sz="2400">
                <a:solidFill>
                  <a:srgbClr val="215968"/>
                </a:solidFill>
                <a:latin typeface="Arial" panose="020B0604020202020204" pitchFamily="34" charset="0"/>
                <a:ea typeface="Calibri" panose="020F0502020204030204" pitchFamily="34" charset="0"/>
                <a:cs typeface="Calibri" panose="020F0502020204030204" pitchFamily="34" charset="0"/>
              </a:rPr>
              <a:t>Шашин шүтлэг</a:t>
            </a:r>
            <a:endParaRPr lang="en-US" altLang="en-US" sz="2400">
              <a:solidFill>
                <a:srgbClr val="215968"/>
              </a:solidFill>
              <a:latin typeface="Arial" panose="020B0604020202020204" pitchFamily="34" charset="0"/>
            </a:endParaRPr>
          </a:p>
          <a:p>
            <a:pPr>
              <a:spcBef>
                <a:spcPct val="0"/>
              </a:spcBef>
              <a:buFontTx/>
              <a:buChar char="•"/>
            </a:pPr>
            <a:r>
              <a:rPr lang="mn-MN" altLang="en-US" sz="2400">
                <a:solidFill>
                  <a:srgbClr val="215968"/>
                </a:solidFill>
                <a:latin typeface="Arial" panose="020B0604020202020204" pitchFamily="34" charset="0"/>
                <a:ea typeface="Calibri" panose="020F0502020204030204" pitchFamily="34" charset="0"/>
                <a:cs typeface="Calibri" panose="020F0502020204030204" pitchFamily="34" charset="0"/>
              </a:rPr>
              <a:t>Үзэл бодол</a:t>
            </a:r>
            <a:endParaRPr lang="en-US" altLang="en-US" sz="2400">
              <a:solidFill>
                <a:srgbClr val="215968"/>
              </a:solidFill>
              <a:latin typeface="Arial" panose="020B0604020202020204" pitchFamily="34" charset="0"/>
            </a:endParaRPr>
          </a:p>
          <a:p>
            <a:pPr>
              <a:spcBef>
                <a:spcPct val="0"/>
              </a:spcBef>
              <a:buFontTx/>
              <a:buChar char="•"/>
            </a:pPr>
            <a:r>
              <a:rPr lang="mn-MN" altLang="en-US" sz="2400">
                <a:solidFill>
                  <a:srgbClr val="215968"/>
                </a:solidFill>
                <a:latin typeface="Arial" panose="020B0604020202020204" pitchFamily="34" charset="0"/>
                <a:ea typeface="Calibri" panose="020F0502020204030204" pitchFamily="34" charset="0"/>
                <a:cs typeface="Calibri" panose="020F0502020204030204" pitchFamily="34" charset="0"/>
              </a:rPr>
              <a:t>Эрхэлсэн ажил, албан тушаал</a:t>
            </a:r>
            <a:endParaRPr lang="en-US" altLang="en-US" sz="2400">
              <a:solidFill>
                <a:srgbClr val="215968"/>
              </a:solidFill>
              <a:latin typeface="Arial" panose="020B0604020202020204" pitchFamily="34" charset="0"/>
            </a:endParaRPr>
          </a:p>
          <a:p>
            <a:pPr>
              <a:spcBef>
                <a:spcPct val="0"/>
              </a:spcBef>
              <a:buFontTx/>
              <a:buChar char="•"/>
            </a:pPr>
            <a:r>
              <a:rPr lang="mn-MN" altLang="en-US" sz="2400">
                <a:solidFill>
                  <a:srgbClr val="953735"/>
                </a:solidFill>
                <a:latin typeface="Arial" panose="020B0604020202020204" pitchFamily="34" charset="0"/>
                <a:ea typeface="Calibri" panose="020F0502020204030204" pitchFamily="34" charset="0"/>
                <a:cs typeface="Calibri" panose="020F0502020204030204" pitchFamily="34" charset="0"/>
              </a:rPr>
              <a:t>Боловсрол</a:t>
            </a:r>
            <a:endParaRPr lang="en-US" altLang="en-US" sz="2400">
              <a:solidFill>
                <a:srgbClr val="953735"/>
              </a:solidFill>
              <a:latin typeface="Arial" panose="020B0604020202020204" pitchFamily="34" charset="0"/>
            </a:endParaRPr>
          </a:p>
          <a:p>
            <a:pPr>
              <a:spcBef>
                <a:spcPct val="0"/>
              </a:spcBef>
              <a:buFontTx/>
              <a:buChar char="•"/>
            </a:pPr>
            <a:r>
              <a:rPr lang="mn-MN" altLang="en-US" sz="2400">
                <a:solidFill>
                  <a:srgbClr val="953735"/>
                </a:solidFill>
                <a:latin typeface="Arial" panose="020B0604020202020204" pitchFamily="34" charset="0"/>
                <a:ea typeface="Calibri" panose="020F0502020204030204" pitchFamily="34" charset="0"/>
                <a:cs typeface="Calibri" panose="020F0502020204030204" pitchFamily="34" charset="0"/>
              </a:rPr>
              <a:t>Эрүүл мэнд байдал</a:t>
            </a:r>
          </a:p>
          <a:p>
            <a:pPr>
              <a:spcBef>
                <a:spcPct val="0"/>
              </a:spcBef>
              <a:buFontTx/>
              <a:buChar char="•"/>
            </a:pPr>
            <a:r>
              <a:rPr lang="mn-MN" altLang="en-US" sz="2400">
                <a:solidFill>
                  <a:srgbClr val="953735"/>
                </a:solidFill>
                <a:latin typeface="Arial" panose="020B0604020202020204" pitchFamily="34" charset="0"/>
                <a:ea typeface="Calibri" panose="020F0502020204030204" pitchFamily="34" charset="0"/>
                <a:cs typeface="Calibri" panose="020F0502020204030204" pitchFamily="34" charset="0"/>
              </a:rPr>
              <a:t>Бэлгийн болон хүйсийн чиг баримжаа </a:t>
            </a:r>
          </a:p>
          <a:p>
            <a:pPr>
              <a:spcBef>
                <a:spcPct val="0"/>
              </a:spcBef>
              <a:buFontTx/>
              <a:buChar char="•"/>
            </a:pPr>
            <a:r>
              <a:rPr lang="mn-MN" altLang="en-US" sz="2400">
                <a:solidFill>
                  <a:srgbClr val="953735"/>
                </a:solidFill>
                <a:latin typeface="Arial" panose="020B0604020202020204" pitchFamily="34" charset="0"/>
                <a:ea typeface="Calibri" panose="020F0502020204030204" pitchFamily="34" charset="0"/>
                <a:cs typeface="Calibri" panose="020F0502020204030204" pitchFamily="34" charset="0"/>
              </a:rPr>
              <a:t>Хөгжлийн бэрхшээл</a:t>
            </a:r>
            <a:endParaRPr lang="mn-MN" altLang="en-US" sz="1000">
              <a:solidFill>
                <a:srgbClr val="000000"/>
              </a:solidFill>
              <a:latin typeface="Arial" panose="020B060402020202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E48AE-AD6C-4472-A807-8041EDC6DE9C}"/>
              </a:ext>
            </a:extLst>
          </p:cNvPr>
          <p:cNvSpPr>
            <a:spLocks noGrp="1"/>
          </p:cNvSpPr>
          <p:nvPr>
            <p:ph idx="1"/>
          </p:nvPr>
        </p:nvSpPr>
        <p:spPr>
          <a:xfrm>
            <a:off x="812800" y="1984375"/>
            <a:ext cx="3722688" cy="3965575"/>
          </a:xfrm>
        </p:spPr>
        <p:txBody>
          <a:bodyPr>
            <a:normAutofit/>
          </a:bodyPr>
          <a:lstStyle/>
          <a:p>
            <a:pPr>
              <a:buFont typeface="Arial" panose="020B0604020202020204" pitchFamily="34" charset="0"/>
              <a:buNone/>
              <a:defRPr/>
            </a:pPr>
            <a:r>
              <a:rPr lang="en-US" sz="1500" dirty="0">
                <a:solidFill>
                  <a:schemeClr val="accent1">
                    <a:lumMod val="75000"/>
                  </a:schemeClr>
                </a:solidFill>
                <a:latin typeface="Arial" pitchFamily="34" charset="0"/>
                <a:cs typeface="Arial" pitchFamily="34" charset="0"/>
              </a:rPr>
              <a:t>	</a:t>
            </a:r>
          </a:p>
          <a:p>
            <a:pPr>
              <a:defRPr/>
            </a:pPr>
            <a:r>
              <a:rPr lang="mn-MN" sz="1500" dirty="0">
                <a:latin typeface="Arial" pitchFamily="34" charset="0"/>
                <a:cs typeface="Arial" pitchFamily="34" charset="0"/>
              </a:rPr>
              <a:t>Ажилтныг ажилд авахдаа ажил, мэргэжлийн онцлогт хамааралгүй хувийн шинжтэй (хүйс, яс үндэс, гэр бүлийн байдал, эрүүл мэндийн байдал) мэдээлэл шаардаж байгаа нь шууд бус ялгаварлан гадуурхалт </a:t>
            </a:r>
          </a:p>
          <a:p>
            <a:pPr>
              <a:defRPr/>
            </a:pPr>
            <a:r>
              <a:rPr lang="mn-MN" sz="1500" dirty="0">
                <a:latin typeface="Arial" pitchFamily="34" charset="0"/>
                <a:cs typeface="Arial" pitchFamily="34" charset="0"/>
              </a:rPr>
              <a:t>Хөдөлмөрийн тухай хуулийн 7 дугаар зүйлд хувийн амьдрал, үзэл бодол, гэрлэлтийн байдал намын харьяалал, шүтдэг шашин, жирэмсэн эсэх асуулт тавихгүй.</a:t>
            </a:r>
            <a:endParaRPr lang="mn-MN" sz="1500" dirty="0"/>
          </a:p>
        </p:txBody>
      </p:sp>
      <p:pic>
        <p:nvPicPr>
          <p:cNvPr id="21507" name="Picture 2" descr="C:\Users\Tamir\Desktop\images.jpg">
            <a:extLst>
              <a:ext uri="{FF2B5EF4-FFF2-40B4-BE49-F238E27FC236}">
                <a16:creationId xmlns:a16="http://schemas.microsoft.com/office/drawing/2014/main" id="{31623B5B-E2E8-44A8-8E16-832528F31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081213"/>
            <a:ext cx="3271837"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3720FE5A-4F1A-4DA5-959F-02AF688CBCB7}"/>
              </a:ext>
            </a:extLst>
          </p:cNvPr>
          <p:cNvSpPr>
            <a:spLocks noGrp="1"/>
          </p:cNvSpPr>
          <p:nvPr>
            <p:ph type="title"/>
          </p:nvPr>
        </p:nvSpPr>
        <p:spPr>
          <a:xfrm>
            <a:off x="1187450" y="765175"/>
            <a:ext cx="6454775" cy="963613"/>
          </a:xfrm>
        </p:spPr>
        <p:txBody>
          <a:bodyPr>
            <a:noAutofit/>
          </a:bodyPr>
          <a:lstStyle/>
          <a:p>
            <a:pPr>
              <a:defRPr/>
            </a:pPr>
            <a:r>
              <a:rPr lang="en-US" sz="2100" b="1" dirty="0">
                <a:solidFill>
                  <a:schemeClr val="accent1">
                    <a:lumMod val="75000"/>
                  </a:schemeClr>
                </a:solidFill>
                <a:latin typeface="Arial" pitchFamily="34" charset="0"/>
                <a:cs typeface="Arial" pitchFamily="34" charset="0"/>
              </a:rPr>
              <a:t>ХҮНИЙГ БҮХ ХЭЛБЭРЭЭР ЯЛГАВАРЛАН ГАДУУРХАХГҮЙ БАЙХ</a:t>
            </a:r>
            <a:endParaRPr lang="en-US" sz="2100" b="1" dirty="0">
              <a:solidFill>
                <a:schemeClr val="accent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9D51697-88B7-40A1-90D1-8188BAD63472}"/>
              </a:ext>
            </a:extLst>
          </p:cNvPr>
          <p:cNvSpPr>
            <a:spLocks noGrp="1"/>
          </p:cNvSpPr>
          <p:nvPr>
            <p:ph type="title"/>
          </p:nvPr>
        </p:nvSpPr>
        <p:spPr>
          <a:xfrm>
            <a:off x="457200" y="274638"/>
            <a:ext cx="8229600" cy="850900"/>
          </a:xfrm>
        </p:spPr>
        <p:txBody>
          <a:bodyPr/>
          <a:lstStyle/>
          <a:p>
            <a:r>
              <a:rPr lang="mn-MN" altLang="en-US" sz="3200">
                <a:latin typeface="Arial" panose="020B0604020202020204" pitchFamily="34" charset="0"/>
                <a:cs typeface="Arial" panose="020B0604020202020204" pitchFamily="34" charset="0"/>
              </a:rPr>
              <a:t>Тэгш бус хандлага, ялгаварлан гадуурхалт, дарамт илрэх хэлбэр</a:t>
            </a:r>
            <a:endParaRPr lang="en-US" altLang="en-US" sz="3200">
              <a:latin typeface="Arial" panose="020B0604020202020204" pitchFamily="34" charset="0"/>
              <a:cs typeface="Arial" panose="020B0604020202020204" pitchFamily="34" charset="0"/>
            </a:endParaRPr>
          </a:p>
        </p:txBody>
      </p:sp>
      <p:sp>
        <p:nvSpPr>
          <p:cNvPr id="22531" name="Content Placeholder 2">
            <a:extLst>
              <a:ext uri="{FF2B5EF4-FFF2-40B4-BE49-F238E27FC236}">
                <a16:creationId xmlns:a16="http://schemas.microsoft.com/office/drawing/2014/main" id="{2BEEA3B0-5010-440F-A884-84172D3632B0}"/>
              </a:ext>
            </a:extLst>
          </p:cNvPr>
          <p:cNvSpPr>
            <a:spLocks noGrp="1"/>
          </p:cNvSpPr>
          <p:nvPr>
            <p:ph idx="1"/>
          </p:nvPr>
        </p:nvSpPr>
        <p:spPr>
          <a:xfrm>
            <a:off x="457200" y="1268413"/>
            <a:ext cx="8229600" cy="5314950"/>
          </a:xfrm>
        </p:spPr>
        <p:txBody>
          <a:bodyPr/>
          <a:lstStyle/>
          <a:p>
            <a:r>
              <a:rPr lang="mn-MN" altLang="en-US"/>
              <a:t>шагнаж урамшуулах, </a:t>
            </a:r>
          </a:p>
          <a:p>
            <a:r>
              <a:rPr lang="mn-MN" altLang="en-US"/>
              <a:t>зэрэг дэв олгох, </a:t>
            </a:r>
          </a:p>
          <a:p>
            <a:r>
              <a:rPr lang="mn-MN" altLang="en-US"/>
              <a:t>албан тушаал дэвшүүлэх, цалингийн нэмэгдэл олгох, гадаад дотоодод сургалтад хамруулах </a:t>
            </a:r>
          </a:p>
          <a:p>
            <a:r>
              <a:rPr lang="mn-MN" altLang="en-US"/>
              <a:t>аливаа хөнгөлөлт, тусламж, дэмжлэг үзүүлэхдээ байгууллагын удирдлагын зүгээс ажилтнууддаа тэгш бус хандах, ялгаварлан гадуурхах, дарамтлах,  улмаар ажлаас нь халах </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C445-6E1C-493D-A0D4-0F0A2DC94952}"/>
              </a:ext>
            </a:extLst>
          </p:cNvPr>
          <p:cNvSpPr>
            <a:spLocks noGrp="1"/>
          </p:cNvSpPr>
          <p:nvPr>
            <p:ph type="title"/>
          </p:nvPr>
        </p:nvSpPr>
        <p:spPr>
          <a:xfrm>
            <a:off x="457200" y="274638"/>
            <a:ext cx="8229600" cy="850900"/>
          </a:xfrm>
        </p:spPr>
        <p:txBody>
          <a:bodyPr/>
          <a:lstStyle/>
          <a:p>
            <a:pPr>
              <a:defRPr/>
            </a:pPr>
            <a:r>
              <a:rPr lang="mn-MN" sz="3200" b="1" dirty="0">
                <a:solidFill>
                  <a:schemeClr val="accent1">
                    <a:lumMod val="75000"/>
                  </a:schemeClr>
                </a:solidFill>
                <a:latin typeface="Arial" panose="020B0604020202020204" pitchFamily="34" charset="0"/>
                <a:cs typeface="Arial" panose="020B0604020202020204" pitchFamily="34" charset="0"/>
              </a:rPr>
              <a:t>Ажлын байран дахь дарамт</a:t>
            </a:r>
            <a:endParaRPr lang="en-US" sz="3200" b="1" dirty="0">
              <a:solidFill>
                <a:schemeClr val="accent1">
                  <a:lumMod val="75000"/>
                </a:schemeClr>
              </a:solidFill>
              <a:latin typeface="Arial" panose="020B0604020202020204" pitchFamily="34" charset="0"/>
              <a:cs typeface="Arial" panose="020B0604020202020204" pitchFamily="34" charset="0"/>
            </a:endParaRPr>
          </a:p>
        </p:txBody>
      </p:sp>
      <p:sp>
        <p:nvSpPr>
          <p:cNvPr id="23555" name="Content Placeholder 2">
            <a:extLst>
              <a:ext uri="{FF2B5EF4-FFF2-40B4-BE49-F238E27FC236}">
                <a16:creationId xmlns:a16="http://schemas.microsoft.com/office/drawing/2014/main" id="{21E300D6-DB21-44C8-8E8F-31CD08AEEFF6}"/>
              </a:ext>
            </a:extLst>
          </p:cNvPr>
          <p:cNvSpPr>
            <a:spLocks noGrp="1"/>
          </p:cNvSpPr>
          <p:nvPr>
            <p:ph idx="1"/>
          </p:nvPr>
        </p:nvSpPr>
        <p:spPr>
          <a:xfrm>
            <a:off x="457200" y="1341438"/>
            <a:ext cx="8229600" cy="5241925"/>
          </a:xfrm>
        </p:spPr>
        <p:txBody>
          <a:bodyPr/>
          <a:lstStyle/>
          <a:p>
            <a:r>
              <a:rPr lang="mn-MN" altLang="en-US">
                <a:latin typeface="Arial" panose="020B0604020202020204" pitchFamily="34" charset="0"/>
                <a:cs typeface="Arial" panose="020B0604020202020204" pitchFamily="34" charset="0"/>
              </a:rPr>
              <a:t>Ажлын байран дахь дарамт нь (айлган сүрдүүлэх, бүлэглэн дээрэлхэх гэж нэрлэдэг) олон янзын түрэмгий зан үйлээр илэрдэг. </a:t>
            </a:r>
          </a:p>
          <a:p>
            <a:r>
              <a:rPr lang="mn-MN" altLang="en-US">
                <a:latin typeface="Arial" panose="020B0604020202020204" pitchFamily="34" charset="0"/>
                <a:cs typeface="Arial" panose="020B0604020202020204" pitchFamily="34" charset="0"/>
              </a:rPr>
              <a:t>Гол шинж нь хувь хүнд эсхүл ажилчдын бүлэгт чиглэсэн бие махбодын болон сэтгэл санааны шинжтэй, голцуу урьдчилан таамаглах аргагүй, иррациональ, шударга бус, байнгын сөрөг довтолгоо байдаг.</a:t>
            </a:r>
            <a:endParaRPr lang="en-US" altLang="en-US">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NHRCM's presentation example_m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TotalTime>
  <Words>1080</Words>
  <Application>Microsoft Office PowerPoint</Application>
  <PresentationFormat>On-screen Show (4:3)</PresentationFormat>
  <Paragraphs>164</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Tahoma</vt:lpstr>
      <vt:lpstr>Times New Roman</vt:lpstr>
      <vt:lpstr>Arial TC</vt:lpstr>
      <vt:lpstr>Malgun Gothic</vt:lpstr>
      <vt:lpstr>NHRCM's presentation example_mon</vt:lpstr>
      <vt:lpstr>Хүний эрх, эрх чөлөөг орон даяар, цаг ямагт, хүн бүрт”</vt:lpstr>
      <vt:lpstr>ТӨРИЙН АЛБА БА ХҮНИЙ ЭРХ</vt:lpstr>
      <vt:lpstr>ТӨРИЙН АЛБАН ДАХЬ ХҮНИЙ ЭРХИЙН СТАНДАРТ</vt:lpstr>
      <vt:lpstr>PowerPoint Presentation</vt:lpstr>
      <vt:lpstr>PowerPoint Presentation</vt:lpstr>
      <vt:lpstr> ХҮНИЙГ БҮХ ХЭЛБЭРЭЭР ЯЛГАВАРЛАН ГАДУУРХАХГҮЙ БАЙХ ЗАРЧИМ </vt:lpstr>
      <vt:lpstr>ХҮНИЙГ БҮХ ХЭЛБЭРЭЭР ЯЛГАВАРЛАН ГАДУУРХАХГҮЙ БАЙХ</vt:lpstr>
      <vt:lpstr>Тэгш бус хандлага, ялгаварлан гадуурхалт, дарамт илрэх хэлбэр</vt:lpstr>
      <vt:lpstr>Ажлын байран дахь дарамт</vt:lpstr>
      <vt:lpstr>Ажлын байран дахь дарамт</vt:lpstr>
      <vt:lpstr>Ажлын байранд дахь дарамт</vt:lpstr>
      <vt:lpstr>Ажлын байран дахь дарамт</vt:lpstr>
      <vt:lpstr> Ажлын байран дахь дарамтын хэлбэр </vt:lpstr>
      <vt:lpstr>Ажлын байран дахь дарамтын хэлбэр</vt:lpstr>
      <vt:lpstr>Ажлын байран дахь дарамтын хэлбэр</vt:lpstr>
      <vt:lpstr>Ажлын байран дахь бэлгийн дарамт гэж...</vt:lpstr>
      <vt:lpstr>Ажлын байран дахь бэлгийн дарамт </vt:lpstr>
      <vt:lpstr>ГОМДОЛ ШИЙДВЭРЛЭЛТИЙН МЭДЭЭ</vt:lpstr>
      <vt:lpstr>PowerPoint Presentation</vt:lpstr>
      <vt:lpstr>PowerPoint Presentation</vt:lpstr>
      <vt:lpstr>PowerPoint Presentation</vt:lpstr>
      <vt:lpstr>PowerPoint Presentation</vt:lpstr>
      <vt:lpstr>PowerPoint Presentation</vt:lpstr>
      <vt:lpstr> ХАМТРАГЧ ДАРАМТАД ӨРТСӨН ТОХИОЛДОЛД ТА ЮУ ХИЙЖ ЧАДАХ ВЭ?  </vt:lpstr>
      <vt:lpstr>ГОМДОЛ ШИЙДВЭРЛЭЛТИЙН МЭДЭЭ</vt:lpstr>
      <vt:lpstr>PowerPoint Presentation</vt:lpstr>
      <vt:lpstr>PowerPoint Presentation</vt:lpstr>
      <vt:lpstr>PowerPoint Presentation</vt:lpstr>
      <vt:lpstr>АНХААРАЛ ТАВЬСАН ТА БҮХЭНД БАЯРЛАЛАА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Хүн бүрт эрхийг нь  бодитойгоор эдлүүлэхийн төлөө</dc:title>
  <dc:creator>Bolorsaikhan</dc:creator>
  <cp:lastModifiedBy>Tsend-Ayush Dorjgotov</cp:lastModifiedBy>
  <cp:revision>154</cp:revision>
  <dcterms:created xsi:type="dcterms:W3CDTF">2011-06-03T07:21:32Z</dcterms:created>
  <dcterms:modified xsi:type="dcterms:W3CDTF">2018-08-06T03:05:22Z</dcterms:modified>
</cp:coreProperties>
</file>